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7" r:id="rId3"/>
  </p:sldMasterIdLst>
  <p:notesMasterIdLst>
    <p:notesMasterId r:id="rId38"/>
  </p:notesMasterIdLst>
  <p:sldIdLst>
    <p:sldId id="541" r:id="rId4"/>
    <p:sldId id="626" r:id="rId5"/>
    <p:sldId id="627" r:id="rId6"/>
    <p:sldId id="628" r:id="rId7"/>
    <p:sldId id="629" r:id="rId8"/>
    <p:sldId id="614" r:id="rId9"/>
    <p:sldId id="615" r:id="rId10"/>
    <p:sldId id="616" r:id="rId11"/>
    <p:sldId id="617" r:id="rId12"/>
    <p:sldId id="583" r:id="rId13"/>
    <p:sldId id="618" r:id="rId14"/>
    <p:sldId id="619" r:id="rId15"/>
    <p:sldId id="620" r:id="rId16"/>
    <p:sldId id="622" r:id="rId17"/>
    <p:sldId id="623" r:id="rId18"/>
    <p:sldId id="624" r:id="rId19"/>
    <p:sldId id="638" r:id="rId20"/>
    <p:sldId id="639" r:id="rId21"/>
    <p:sldId id="653" r:id="rId22"/>
    <p:sldId id="644" r:id="rId23"/>
    <p:sldId id="641" r:id="rId24"/>
    <p:sldId id="642" r:id="rId25"/>
    <p:sldId id="631" r:id="rId26"/>
    <p:sldId id="632" r:id="rId27"/>
    <p:sldId id="643" r:id="rId28"/>
    <p:sldId id="633" r:id="rId29"/>
    <p:sldId id="645" r:id="rId30"/>
    <p:sldId id="646" r:id="rId31"/>
    <p:sldId id="647" r:id="rId32"/>
    <p:sldId id="648" r:id="rId33"/>
    <p:sldId id="649" r:id="rId34"/>
    <p:sldId id="652" r:id="rId35"/>
    <p:sldId id="637" r:id="rId36"/>
    <p:sldId id="577" r:id="rId37"/>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84A7"/>
    <a:srgbClr val="009296"/>
    <a:srgbClr val="336699"/>
    <a:srgbClr val="88B0D8"/>
    <a:srgbClr val="2378AD"/>
    <a:srgbClr val="4BD0FF"/>
    <a:srgbClr val="A7B6C9"/>
    <a:srgbClr val="869BB4"/>
    <a:srgbClr val="E8ECF0"/>
    <a:srgbClr val="4AA3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83372" autoAdjust="0"/>
  </p:normalViewPr>
  <p:slideViewPr>
    <p:cSldViewPr snapToGrid="0">
      <p:cViewPr varScale="1">
        <p:scale>
          <a:sx n="101" d="100"/>
          <a:sy n="101" d="100"/>
        </p:scale>
        <p:origin x="126" y="25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0BCC1EB2-C6EC-47D9-B778-49A32B99D71A}" type="datetimeFigureOut">
              <a:rPr lang="bg-BG" smtClean="0"/>
              <a:t>28.2.2024 г.</a:t>
            </a:fld>
            <a:endParaRPr lang="bg-BG"/>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6A667-D58A-4862-8762-BCABBDF9EBE4}" type="slidenum">
              <a:rPr lang="bg-BG" smtClean="0"/>
              <a:t>‹#›</a:t>
            </a:fld>
            <a:endParaRPr lang="bg-BG"/>
          </a:p>
        </p:txBody>
      </p:sp>
    </p:spTree>
    <p:extLst>
      <p:ext uri="{BB962C8B-B14F-4D97-AF65-F5344CB8AC3E}">
        <p14:creationId xmlns:p14="http://schemas.microsoft.com/office/powerpoint/2010/main" val="1384137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756FEF-B133-48F4-8F43-63BF7DA183D3}" type="slidenum">
              <a:rPr kumimoji="0" lang="en-US" alt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9459" name="Rectangle 2"/>
          <p:cNvSpPr>
            <a:spLocks noGrp="1" noRot="1" noChangeAspect="1" noChangeArrowheads="1" noTextEdit="1"/>
          </p:cNvSpPr>
          <p:nvPr>
            <p:ph type="sldImg"/>
          </p:nvPr>
        </p:nvSpPr>
        <p:spPr>
          <a:xfrm>
            <a:off x="1371600" y="1143000"/>
            <a:ext cx="4114800" cy="3086100"/>
          </a:xfrm>
          <a:ln/>
        </p:spPr>
      </p:sp>
      <p:sp>
        <p:nvSpPr>
          <p:cNvPr id="19460" name="Rectangle 3"/>
          <p:cNvSpPr>
            <a:spLocks noGrp="1" noChangeArrowheads="1"/>
          </p:cNvSpPr>
          <p:nvPr>
            <p:ph type="body" idx="1"/>
          </p:nvPr>
        </p:nvSpPr>
        <p:spPr>
          <a:xfrm>
            <a:off x="685800" y="4343400"/>
            <a:ext cx="5486400" cy="3036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spcBef>
                <a:spcPct val="0"/>
              </a:spcBef>
            </a:pPr>
            <a:endParaRPr lang="bg-BG"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989C58F-2117-4A33-8832-510F10BABDD2}" type="slidenum">
              <a:rPr lang="en-US" smtClean="0"/>
              <a:pPr>
                <a:defRPr/>
              </a:pPr>
              <a:t>18</a:t>
            </a:fld>
            <a:endParaRPr lang="en-US"/>
          </a:p>
        </p:txBody>
      </p:sp>
    </p:spTree>
    <p:extLst>
      <p:ext uri="{BB962C8B-B14F-4D97-AF65-F5344CB8AC3E}">
        <p14:creationId xmlns:p14="http://schemas.microsoft.com/office/powerpoint/2010/main" val="2629847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989C58F-2117-4A33-8832-510F10BABDD2}" type="slidenum">
              <a:rPr lang="en-US" smtClean="0"/>
              <a:pPr>
                <a:defRPr/>
              </a:pPr>
              <a:t>22</a:t>
            </a:fld>
            <a:endParaRPr lang="en-US"/>
          </a:p>
        </p:txBody>
      </p:sp>
    </p:spTree>
    <p:extLst>
      <p:ext uri="{BB962C8B-B14F-4D97-AF65-F5344CB8AC3E}">
        <p14:creationId xmlns:p14="http://schemas.microsoft.com/office/powerpoint/2010/main" val="3944873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6A667-D58A-4862-8762-BCABBDF9EBE4}" type="slidenum">
              <a:rPr lang="bg-BG" smtClean="0"/>
              <a:t>24</a:t>
            </a:fld>
            <a:endParaRPr lang="bg-BG"/>
          </a:p>
        </p:txBody>
      </p:sp>
    </p:spTree>
    <p:extLst>
      <p:ext uri="{BB962C8B-B14F-4D97-AF65-F5344CB8AC3E}">
        <p14:creationId xmlns:p14="http://schemas.microsoft.com/office/powerpoint/2010/main" val="197309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6A667-D58A-4862-8762-BCABBDF9EBE4}" type="slidenum">
              <a:rPr lang="bg-BG" smtClean="0"/>
              <a:t>26</a:t>
            </a:fld>
            <a:endParaRPr lang="bg-BG"/>
          </a:p>
        </p:txBody>
      </p:sp>
    </p:spTree>
    <p:extLst>
      <p:ext uri="{BB962C8B-B14F-4D97-AF65-F5344CB8AC3E}">
        <p14:creationId xmlns:p14="http://schemas.microsoft.com/office/powerpoint/2010/main" val="3166192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AC80EF04-1916-4433-B9CF-391CBC0E1ED3}" type="slidenum">
              <a:rPr lang="bg-BG" smtClean="0"/>
              <a:t>34</a:t>
            </a:fld>
            <a:endParaRPr lang="bg-BG"/>
          </a:p>
        </p:txBody>
      </p:sp>
    </p:spTree>
    <p:extLst>
      <p:ext uri="{BB962C8B-B14F-4D97-AF65-F5344CB8AC3E}">
        <p14:creationId xmlns:p14="http://schemas.microsoft.com/office/powerpoint/2010/main" val="1257081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989C58F-2117-4A33-8832-510F10BABDD2}" type="slidenum">
              <a:rPr lang="en-US" smtClean="0"/>
              <a:pPr>
                <a:defRPr/>
              </a:pPr>
              <a:t>2</a:t>
            </a:fld>
            <a:endParaRPr lang="en-US"/>
          </a:p>
        </p:txBody>
      </p:sp>
    </p:spTree>
    <p:extLst>
      <p:ext uri="{BB962C8B-B14F-4D97-AF65-F5344CB8AC3E}">
        <p14:creationId xmlns:p14="http://schemas.microsoft.com/office/powerpoint/2010/main" val="1611693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989C58F-2117-4A33-8832-510F10BABDD2}" type="slidenum">
              <a:rPr lang="en-US" smtClean="0"/>
              <a:pPr>
                <a:defRPr/>
              </a:pPr>
              <a:t>3</a:t>
            </a:fld>
            <a:endParaRPr lang="en-US"/>
          </a:p>
        </p:txBody>
      </p:sp>
    </p:spTree>
    <p:extLst>
      <p:ext uri="{BB962C8B-B14F-4D97-AF65-F5344CB8AC3E}">
        <p14:creationId xmlns:p14="http://schemas.microsoft.com/office/powerpoint/2010/main" val="2757640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989C58F-2117-4A33-8832-510F10BABDD2}" type="slidenum">
              <a:rPr lang="en-US" smtClean="0"/>
              <a:pPr>
                <a:defRPr/>
              </a:pPr>
              <a:t>4</a:t>
            </a:fld>
            <a:endParaRPr lang="en-US"/>
          </a:p>
        </p:txBody>
      </p:sp>
    </p:spTree>
    <p:extLst>
      <p:ext uri="{BB962C8B-B14F-4D97-AF65-F5344CB8AC3E}">
        <p14:creationId xmlns:p14="http://schemas.microsoft.com/office/powerpoint/2010/main" val="2855766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989C58F-2117-4A33-8832-510F10BABDD2}" type="slidenum">
              <a:rPr lang="en-US" smtClean="0"/>
              <a:pPr>
                <a:defRPr/>
              </a:pPr>
              <a:t>5</a:t>
            </a:fld>
            <a:endParaRPr lang="en-US"/>
          </a:p>
        </p:txBody>
      </p:sp>
    </p:spTree>
    <p:extLst>
      <p:ext uri="{BB962C8B-B14F-4D97-AF65-F5344CB8AC3E}">
        <p14:creationId xmlns:p14="http://schemas.microsoft.com/office/powerpoint/2010/main" val="137130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46A667-D58A-4862-8762-BCABBDF9EBE4}" type="slidenum">
              <a:rPr lang="bg-BG" smtClean="0"/>
              <a:t>7</a:t>
            </a:fld>
            <a:endParaRPr lang="bg-BG"/>
          </a:p>
        </p:txBody>
      </p:sp>
    </p:spTree>
    <p:extLst>
      <p:ext uri="{BB962C8B-B14F-4D97-AF65-F5344CB8AC3E}">
        <p14:creationId xmlns:p14="http://schemas.microsoft.com/office/powerpoint/2010/main" val="19840662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7046A667-D58A-4862-8762-BCABBDF9EBE4}" type="slidenum">
              <a:rPr lang="bg-BG" smtClean="0"/>
              <a:t>10</a:t>
            </a:fld>
            <a:endParaRPr lang="bg-BG"/>
          </a:p>
        </p:txBody>
      </p:sp>
    </p:spTree>
    <p:extLst>
      <p:ext uri="{BB962C8B-B14F-4D97-AF65-F5344CB8AC3E}">
        <p14:creationId xmlns:p14="http://schemas.microsoft.com/office/powerpoint/2010/main" val="767594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7046A667-D58A-4862-8762-BCABBDF9EBE4}" type="slidenum">
              <a:rPr lang="bg-BG" smtClean="0"/>
              <a:t>14</a:t>
            </a:fld>
            <a:endParaRPr lang="bg-BG"/>
          </a:p>
        </p:txBody>
      </p:sp>
    </p:spTree>
    <p:extLst>
      <p:ext uri="{BB962C8B-B14F-4D97-AF65-F5344CB8AC3E}">
        <p14:creationId xmlns:p14="http://schemas.microsoft.com/office/powerpoint/2010/main" val="40978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7046A667-D58A-4862-8762-BCABBDF9EBE4}" type="slidenum">
              <a:rPr lang="bg-BG" smtClean="0"/>
              <a:t>15</a:t>
            </a:fld>
            <a:endParaRPr lang="bg-BG"/>
          </a:p>
        </p:txBody>
      </p:sp>
    </p:spTree>
    <p:extLst>
      <p:ext uri="{BB962C8B-B14F-4D97-AF65-F5344CB8AC3E}">
        <p14:creationId xmlns:p14="http://schemas.microsoft.com/office/powerpoint/2010/main" val="23315694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userDrawn="1"/>
        </p:nvSpPr>
        <p:spPr bwMode="auto">
          <a:xfrm>
            <a:off x="3132139" y="3068638"/>
            <a:ext cx="575945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sz="1350"/>
          </a:p>
        </p:txBody>
      </p:sp>
      <p:pic>
        <p:nvPicPr>
          <p:cNvPr id="5" name="Picture 13" descr="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4"/>
          <p:cNvSpPr>
            <a:spLocks noChangeArrowheads="1"/>
          </p:cNvSpPr>
          <p:nvPr/>
        </p:nvSpPr>
        <p:spPr bwMode="auto">
          <a:xfrm>
            <a:off x="841376" y="1282702"/>
            <a:ext cx="7667625"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bg-BG" altLang="en-US" sz="1275">
                <a:solidFill>
                  <a:srgbClr val="000099"/>
                </a:solidFill>
              </a:rPr>
              <a:t>АГЕНЦИЯ ЗА УСТОЙЧИВО ЕНЕРГИЙНО РАЗВ</a:t>
            </a:r>
            <a:r>
              <a:rPr lang="en-US" altLang="en-US" sz="1275">
                <a:solidFill>
                  <a:srgbClr val="000099"/>
                </a:solidFill>
              </a:rPr>
              <a:t>И</a:t>
            </a:r>
            <a:r>
              <a:rPr lang="bg-BG" altLang="en-US" sz="1275">
                <a:solidFill>
                  <a:srgbClr val="000099"/>
                </a:solidFill>
              </a:rPr>
              <a:t>Т</a:t>
            </a:r>
            <a:r>
              <a:rPr lang="en-US" altLang="en-US" sz="1275">
                <a:solidFill>
                  <a:srgbClr val="000099"/>
                </a:solidFill>
              </a:rPr>
              <a:t>И</a:t>
            </a:r>
            <a:r>
              <a:rPr lang="bg-BG" altLang="en-US" sz="1275">
                <a:solidFill>
                  <a:srgbClr val="000099"/>
                </a:solidFill>
              </a:rPr>
              <a:t>Е</a:t>
            </a:r>
            <a:endParaRPr lang="en-US" altLang="en-US" sz="1275">
              <a:solidFill>
                <a:srgbClr val="000099"/>
              </a:solidFill>
            </a:endParaRPr>
          </a:p>
        </p:txBody>
      </p:sp>
      <p:sp>
        <p:nvSpPr>
          <p:cNvPr id="7" name="Freeform 17"/>
          <p:cNvSpPr>
            <a:spLocks noChangeArrowheads="1"/>
          </p:cNvSpPr>
          <p:nvPr userDrawn="1"/>
        </p:nvSpPr>
        <p:spPr bwMode="auto">
          <a:xfrm rot="10800000">
            <a:off x="3132139" y="5308600"/>
            <a:ext cx="575945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sz="1350"/>
          </a:p>
        </p:txBody>
      </p:sp>
      <p:pic>
        <p:nvPicPr>
          <p:cNvPr id="8" name="Picture 12" descr="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7951" y="1341440"/>
            <a:ext cx="665163"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38" name="Rectangle 2"/>
          <p:cNvSpPr>
            <a:spLocks noGrp="1" noChangeArrowheads="1"/>
          </p:cNvSpPr>
          <p:nvPr>
            <p:ph type="ctrTitle"/>
          </p:nvPr>
        </p:nvSpPr>
        <p:spPr>
          <a:xfrm>
            <a:off x="3203576" y="3141663"/>
            <a:ext cx="5689600" cy="1511300"/>
          </a:xfrm>
        </p:spPr>
        <p:txBody>
          <a:bodyPr/>
          <a:lstStyle>
            <a:lvl1pPr>
              <a:defRPr sz="1275" b="0"/>
            </a:lvl1pPr>
          </a:lstStyle>
          <a:p>
            <a:r>
              <a:rPr lang="en-US" altLang="en-US"/>
              <a:t>Click to edit Master title style</a:t>
            </a:r>
          </a:p>
        </p:txBody>
      </p:sp>
      <p:sp>
        <p:nvSpPr>
          <p:cNvPr id="116739" name="Rectangle 3"/>
          <p:cNvSpPr>
            <a:spLocks noGrp="1" noChangeArrowheads="1"/>
          </p:cNvSpPr>
          <p:nvPr>
            <p:ph type="subTitle" idx="1"/>
          </p:nvPr>
        </p:nvSpPr>
        <p:spPr>
          <a:xfrm>
            <a:off x="3103563" y="5157788"/>
            <a:ext cx="5689600" cy="990600"/>
          </a:xfrm>
        </p:spPr>
        <p:txBody>
          <a:bodyPr/>
          <a:lstStyle>
            <a:lvl1pPr marL="0" indent="0" algn="r">
              <a:buFont typeface="Wingdings" pitchFamily="2" charset="2"/>
              <a:buNone/>
              <a:defRPr sz="1125"/>
            </a:lvl1pPr>
          </a:lstStyle>
          <a:p>
            <a:r>
              <a:rPr lang="en-US" altLang="en-US"/>
              <a:t>Click to edit Master subtitle style</a:t>
            </a:r>
          </a:p>
        </p:txBody>
      </p:sp>
      <p:sp>
        <p:nvSpPr>
          <p:cNvPr id="9" name="Rectangle 4"/>
          <p:cNvSpPr>
            <a:spLocks noGrp="1" noChangeArrowheads="1"/>
          </p:cNvSpPr>
          <p:nvPr>
            <p:ph type="dt" sz="half" idx="10"/>
          </p:nvPr>
        </p:nvSpPr>
        <p:spPr/>
        <p:txBody>
          <a:bodyPr/>
          <a:lstStyle>
            <a:lvl1pPr>
              <a:defRPr/>
            </a:lvl1pPr>
          </a:lstStyle>
          <a:p>
            <a:pPr>
              <a:defRPr/>
            </a:pPr>
            <a:endParaRPr lang="en-US" altLang="en-US"/>
          </a:p>
        </p:txBody>
      </p:sp>
      <p:sp>
        <p:nvSpPr>
          <p:cNvPr id="10"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11" name="Rectangle 6"/>
          <p:cNvSpPr>
            <a:spLocks noGrp="1" noChangeArrowheads="1"/>
          </p:cNvSpPr>
          <p:nvPr>
            <p:ph type="sldNum" sz="quarter" idx="12"/>
          </p:nvPr>
        </p:nvSpPr>
        <p:spPr/>
        <p:txBody>
          <a:bodyPr/>
          <a:lstStyle>
            <a:lvl1pPr>
              <a:defRPr smtClean="0"/>
            </a:lvl1pPr>
          </a:lstStyle>
          <a:p>
            <a:pPr>
              <a:defRPr/>
            </a:pPr>
            <a:fld id="{493AED78-1E26-4772-93F5-63BEE21FB61E}" type="slidenum">
              <a:rPr lang="en-US" altLang="en-US"/>
              <a:pPr>
                <a:defRPr/>
              </a:pPr>
              <a:t>‹#›</a:t>
            </a:fld>
            <a:endParaRPr lang="en-US" altLang="en-US"/>
          </a:p>
        </p:txBody>
      </p:sp>
    </p:spTree>
    <p:extLst>
      <p:ext uri="{BB962C8B-B14F-4D97-AF65-F5344CB8AC3E}">
        <p14:creationId xmlns:p14="http://schemas.microsoft.com/office/powerpoint/2010/main" val="258556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B7FD48A-D312-47DF-B4F9-7D2B99F4FC43}" type="slidenum">
              <a:rPr lang="en-US" altLang="en-US"/>
              <a:pPr>
                <a:defRPr/>
              </a:pPr>
              <a:t>‹#›</a:t>
            </a:fld>
            <a:endParaRPr lang="en-US" altLang="en-US"/>
          </a:p>
        </p:txBody>
      </p:sp>
    </p:spTree>
    <p:extLst>
      <p:ext uri="{BB962C8B-B14F-4D97-AF65-F5344CB8AC3E}">
        <p14:creationId xmlns:p14="http://schemas.microsoft.com/office/powerpoint/2010/main" val="2886896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951" y="533403"/>
            <a:ext cx="1974850" cy="5592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5824" y="533403"/>
            <a:ext cx="5773737" cy="5592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5BC5A14-DA61-45D9-945F-667B151DE6AD}" type="slidenum">
              <a:rPr lang="en-US" altLang="en-US"/>
              <a:pPr>
                <a:defRPr/>
              </a:pPr>
              <a:t>‹#›</a:t>
            </a:fld>
            <a:endParaRPr lang="en-US" altLang="en-US"/>
          </a:p>
        </p:txBody>
      </p:sp>
    </p:spTree>
    <p:extLst>
      <p:ext uri="{BB962C8B-B14F-4D97-AF65-F5344CB8AC3E}">
        <p14:creationId xmlns:p14="http://schemas.microsoft.com/office/powerpoint/2010/main" val="3617954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85824" y="533403"/>
            <a:ext cx="7900987" cy="5592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CA4FA2A-7C2D-46A9-9DA1-C6C0063967BA}" type="slidenum">
              <a:rPr lang="en-US" altLang="en-US"/>
              <a:pPr>
                <a:defRPr/>
              </a:pPr>
              <a:t>‹#›</a:t>
            </a:fld>
            <a:endParaRPr lang="en-US" altLang="en-US"/>
          </a:p>
        </p:txBody>
      </p:sp>
    </p:spTree>
    <p:extLst>
      <p:ext uri="{BB962C8B-B14F-4D97-AF65-F5344CB8AC3E}">
        <p14:creationId xmlns:p14="http://schemas.microsoft.com/office/powerpoint/2010/main" val="1345147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71564" y="533402"/>
            <a:ext cx="7499350" cy="735013"/>
          </a:xfrm>
        </p:spPr>
        <p:txBody>
          <a:bodyPr/>
          <a:lstStyle/>
          <a:p>
            <a:r>
              <a:rPr lang="en-US"/>
              <a:t>Click to edit Master title style</a:t>
            </a:r>
            <a:endParaRPr lang="bg-BG"/>
          </a:p>
        </p:txBody>
      </p:sp>
      <p:sp>
        <p:nvSpPr>
          <p:cNvPr id="3" name="Text Placeholder 2"/>
          <p:cNvSpPr>
            <a:spLocks noGrp="1"/>
          </p:cNvSpPr>
          <p:nvPr>
            <p:ph type="body" sz="half" idx="1"/>
          </p:nvPr>
        </p:nvSpPr>
        <p:spPr>
          <a:xfrm>
            <a:off x="785814" y="1600203"/>
            <a:ext cx="38735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811724" y="1600203"/>
            <a:ext cx="3875087"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Rectangle 9"/>
          <p:cNvSpPr>
            <a:spLocks noGrp="1" noChangeArrowheads="1"/>
          </p:cNvSpPr>
          <p:nvPr>
            <p:ph type="dt" sz="half" idx="10"/>
          </p:nvPr>
        </p:nvSpPr>
        <p:spPr/>
        <p:txBody>
          <a:bodyPr/>
          <a:lstStyle>
            <a:lvl1pPr>
              <a:buFont typeface="Arial" charset="0"/>
              <a:buNone/>
              <a:defRPr/>
            </a:lvl1pPr>
          </a:lstStyle>
          <a:p>
            <a:pPr>
              <a:defRPr/>
            </a:pPr>
            <a:endParaRPr lang="en-US" altLang="en-US"/>
          </a:p>
        </p:txBody>
      </p:sp>
      <p:sp>
        <p:nvSpPr>
          <p:cNvPr id="6" name="Rectangle 10"/>
          <p:cNvSpPr>
            <a:spLocks noGrp="1" noChangeArrowheads="1"/>
          </p:cNvSpPr>
          <p:nvPr>
            <p:ph type="ftr" sz="quarter" idx="11"/>
          </p:nvPr>
        </p:nvSpPr>
        <p:spPr/>
        <p:txBody>
          <a:bodyPr/>
          <a:lstStyle>
            <a:lvl1pPr>
              <a:buFont typeface="Arial" charset="0"/>
              <a:buNone/>
              <a:defRPr/>
            </a:lvl1pPr>
          </a:lstStyle>
          <a:p>
            <a:pPr>
              <a:defRPr/>
            </a:pPr>
            <a:endParaRPr lang="en-US" altLang="en-US"/>
          </a:p>
        </p:txBody>
      </p:sp>
      <p:sp>
        <p:nvSpPr>
          <p:cNvPr id="7" name="Rectangle 11"/>
          <p:cNvSpPr>
            <a:spLocks noGrp="1" noChangeArrowheads="1"/>
          </p:cNvSpPr>
          <p:nvPr>
            <p:ph type="sldNum" sz="quarter" idx="12"/>
          </p:nvPr>
        </p:nvSpPr>
        <p:spPr/>
        <p:txBody>
          <a:bodyPr/>
          <a:lstStyle>
            <a:lvl1pPr>
              <a:buFont typeface="Arial" charset="0"/>
              <a:buNone/>
              <a:defRPr b="0" smtClean="0"/>
            </a:lvl1pPr>
          </a:lstStyle>
          <a:p>
            <a:pPr>
              <a:defRPr/>
            </a:pPr>
            <a:fld id="{4C3B338B-4A16-4FE4-A03C-8D6DBA85C408}" type="slidenum">
              <a:rPr lang="en-US" altLang="en-US"/>
              <a:pPr>
                <a:defRPr/>
              </a:pPr>
              <a:t>‹#›</a:t>
            </a:fld>
            <a:endParaRPr lang="en-US" altLang="en-US"/>
          </a:p>
        </p:txBody>
      </p:sp>
    </p:spTree>
    <p:extLst>
      <p:ext uri="{BB962C8B-B14F-4D97-AF65-F5344CB8AC3E}">
        <p14:creationId xmlns:p14="http://schemas.microsoft.com/office/powerpoint/2010/main" val="1202956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userDrawn="1"/>
        </p:nvSpPr>
        <p:spPr bwMode="auto">
          <a:xfrm>
            <a:off x="3132139" y="3068638"/>
            <a:ext cx="575945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bg-BG" sz="1350" dirty="0">
              <a:solidFill>
                <a:srgbClr val="000000"/>
              </a:solidFill>
            </a:endParaRPr>
          </a:p>
        </p:txBody>
      </p:sp>
      <p:pic>
        <p:nvPicPr>
          <p:cNvPr id="5" name="Picture 13" descr="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4"/>
          <p:cNvSpPr>
            <a:spLocks noChangeArrowheads="1"/>
          </p:cNvSpPr>
          <p:nvPr/>
        </p:nvSpPr>
        <p:spPr bwMode="auto">
          <a:xfrm>
            <a:off x="841376" y="1282702"/>
            <a:ext cx="7667625"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bg-BG" altLang="en-US" sz="1275" dirty="0">
                <a:solidFill>
                  <a:srgbClr val="000099"/>
                </a:solidFill>
              </a:rPr>
              <a:t>АГЕНЦИЯ ЗА УСТОЙЧИВО ЕНЕРГИЙНО РАЗВ</a:t>
            </a:r>
            <a:r>
              <a:rPr lang="en-US" altLang="en-US" sz="1275" dirty="0">
                <a:solidFill>
                  <a:srgbClr val="000099"/>
                </a:solidFill>
              </a:rPr>
              <a:t>И</a:t>
            </a:r>
            <a:r>
              <a:rPr lang="bg-BG" altLang="en-US" sz="1275" dirty="0">
                <a:solidFill>
                  <a:srgbClr val="000099"/>
                </a:solidFill>
              </a:rPr>
              <a:t>Т</a:t>
            </a:r>
            <a:r>
              <a:rPr lang="en-US" altLang="en-US" sz="1275" dirty="0">
                <a:solidFill>
                  <a:srgbClr val="000099"/>
                </a:solidFill>
              </a:rPr>
              <a:t>И</a:t>
            </a:r>
            <a:r>
              <a:rPr lang="bg-BG" altLang="en-US" sz="1275" dirty="0">
                <a:solidFill>
                  <a:srgbClr val="000099"/>
                </a:solidFill>
              </a:rPr>
              <a:t>Е</a:t>
            </a:r>
            <a:endParaRPr lang="en-US" altLang="en-US" sz="1275" dirty="0">
              <a:solidFill>
                <a:srgbClr val="000099"/>
              </a:solidFill>
            </a:endParaRPr>
          </a:p>
        </p:txBody>
      </p:sp>
      <p:sp>
        <p:nvSpPr>
          <p:cNvPr id="7" name="Freeform 17"/>
          <p:cNvSpPr>
            <a:spLocks noChangeArrowheads="1"/>
          </p:cNvSpPr>
          <p:nvPr userDrawn="1"/>
        </p:nvSpPr>
        <p:spPr bwMode="auto">
          <a:xfrm rot="10800000">
            <a:off x="3132139" y="5308600"/>
            <a:ext cx="575945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bg-BG" sz="1350" dirty="0">
              <a:solidFill>
                <a:srgbClr val="000000"/>
              </a:solidFill>
            </a:endParaRPr>
          </a:p>
        </p:txBody>
      </p:sp>
      <p:pic>
        <p:nvPicPr>
          <p:cNvPr id="8" name="Picture 12" descr="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7951" y="1341440"/>
            <a:ext cx="665163"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38" name="Rectangle 2"/>
          <p:cNvSpPr>
            <a:spLocks noGrp="1" noChangeArrowheads="1"/>
          </p:cNvSpPr>
          <p:nvPr>
            <p:ph type="ctrTitle"/>
          </p:nvPr>
        </p:nvSpPr>
        <p:spPr>
          <a:xfrm>
            <a:off x="3203576" y="3141663"/>
            <a:ext cx="5689600" cy="1511300"/>
          </a:xfrm>
        </p:spPr>
        <p:txBody>
          <a:bodyPr/>
          <a:lstStyle>
            <a:lvl1pPr>
              <a:defRPr sz="1275" b="0"/>
            </a:lvl1pPr>
          </a:lstStyle>
          <a:p>
            <a:r>
              <a:rPr lang="en-US" altLang="en-US"/>
              <a:t>Click to edit Master title style</a:t>
            </a:r>
          </a:p>
        </p:txBody>
      </p:sp>
      <p:sp>
        <p:nvSpPr>
          <p:cNvPr id="116739" name="Rectangle 3"/>
          <p:cNvSpPr>
            <a:spLocks noGrp="1" noChangeArrowheads="1"/>
          </p:cNvSpPr>
          <p:nvPr>
            <p:ph type="subTitle" idx="1"/>
          </p:nvPr>
        </p:nvSpPr>
        <p:spPr>
          <a:xfrm>
            <a:off x="3103563" y="5157788"/>
            <a:ext cx="5689600" cy="990600"/>
          </a:xfrm>
        </p:spPr>
        <p:txBody>
          <a:bodyPr/>
          <a:lstStyle>
            <a:lvl1pPr marL="0" indent="0" algn="r">
              <a:buFont typeface="Wingdings" pitchFamily="2" charset="2"/>
              <a:buNone/>
              <a:defRPr sz="1125"/>
            </a:lvl1pPr>
          </a:lstStyle>
          <a:p>
            <a:r>
              <a:rPr lang="en-US" altLang="en-US"/>
              <a:t>Click to edit Master subtitle style</a:t>
            </a:r>
          </a:p>
        </p:txBody>
      </p:sp>
      <p:sp>
        <p:nvSpPr>
          <p:cNvPr id="9" name="Rectangle 4"/>
          <p:cNvSpPr>
            <a:spLocks noGrp="1" noChangeArrowheads="1"/>
          </p:cNvSpPr>
          <p:nvPr>
            <p:ph type="dt" sz="half" idx="10"/>
          </p:nvPr>
        </p:nvSpPr>
        <p:spPr/>
        <p:txBody>
          <a:bodyPr/>
          <a:lstStyle>
            <a:lvl1pPr>
              <a:defRPr/>
            </a:lvl1pPr>
          </a:lstStyle>
          <a:p>
            <a:pPr>
              <a:defRPr/>
            </a:pPr>
            <a:endParaRPr lang="en-US" altLang="en-US" dirty="0">
              <a:solidFill>
                <a:srgbClr val="000000"/>
              </a:solidFill>
            </a:endParaRPr>
          </a:p>
        </p:txBody>
      </p:sp>
      <p:sp>
        <p:nvSpPr>
          <p:cNvPr id="10"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dirty="0">
              <a:solidFill>
                <a:srgbClr val="000000"/>
              </a:solidFill>
            </a:endParaRPr>
          </a:p>
        </p:txBody>
      </p:sp>
      <p:sp>
        <p:nvSpPr>
          <p:cNvPr id="11" name="Rectangle 6"/>
          <p:cNvSpPr>
            <a:spLocks noGrp="1" noChangeArrowheads="1"/>
          </p:cNvSpPr>
          <p:nvPr>
            <p:ph type="sldNum" sz="quarter" idx="12"/>
          </p:nvPr>
        </p:nvSpPr>
        <p:spPr/>
        <p:txBody>
          <a:bodyPr/>
          <a:lstStyle>
            <a:lvl1pPr>
              <a:defRPr/>
            </a:lvl1pPr>
          </a:lstStyle>
          <a:p>
            <a:pPr>
              <a:defRPr/>
            </a:pPr>
            <a:fld id="{5123E8D9-15E6-4162-9BC0-9A215924806F}"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641038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E68A10-5D88-45C9-9700-3440702FC854}"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50528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720997-393B-494F-A431-12A12F849449}"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277627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5814" y="1600202"/>
            <a:ext cx="38735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1714" y="1600202"/>
            <a:ext cx="3875087"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3DE6F44-92EC-4815-8B64-54E7751D8309}"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326007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54EFE3B-4D0B-48C2-87EC-DE2F4DFB1B69}"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632769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AB00C85-C6C2-4799-B375-3D82E8DF4291}"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73440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F8EA7C-B0B3-45EF-B03C-B140CA3088E8}" type="slidenum">
              <a:rPr lang="en-US" altLang="en-US"/>
              <a:pPr>
                <a:defRPr/>
              </a:pPr>
              <a:t>‹#›</a:t>
            </a:fld>
            <a:endParaRPr lang="en-US" altLang="en-US"/>
          </a:p>
        </p:txBody>
      </p:sp>
    </p:spTree>
    <p:extLst>
      <p:ext uri="{BB962C8B-B14F-4D97-AF65-F5344CB8AC3E}">
        <p14:creationId xmlns:p14="http://schemas.microsoft.com/office/powerpoint/2010/main" val="38286974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ADCB707-BF8B-4DF4-A96B-42680252D415}"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6747404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397613F-BE18-4FBA-A3CB-C800FECFD3C2}"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021428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917E48C-497B-46DA-99D4-2035956C9A07}"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2279114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400EF9-B71E-4E30-96F9-031C2A6B8783}"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9479530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951" y="533402"/>
            <a:ext cx="1974850" cy="5592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5813" y="533402"/>
            <a:ext cx="5773737" cy="5592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35E15A-D2E1-4E21-801F-61F90CA111A8}"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1415435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85814" y="533402"/>
            <a:ext cx="7900987" cy="5592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47A85D1-7EF4-48D1-9E04-EE63496BBF0E}"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264184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0A917120-DE41-4FD2-8CA3-0984CD8DA452}"/>
              </a:ext>
            </a:extLst>
          </p:cNvPr>
          <p:cNvSpPr>
            <a:spLocks noChangeArrowheads="1"/>
          </p:cNvSpPr>
          <p:nvPr userDrawn="1"/>
        </p:nvSpPr>
        <p:spPr bwMode="auto">
          <a:xfrm>
            <a:off x="3132138" y="3068638"/>
            <a:ext cx="575945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a:p>
        </p:txBody>
      </p:sp>
      <p:pic>
        <p:nvPicPr>
          <p:cNvPr id="5" name="Picture 13" descr="2">
            <a:extLst>
              <a:ext uri="{FF2B5EF4-FFF2-40B4-BE49-F238E27FC236}">
                <a16:creationId xmlns:a16="http://schemas.microsoft.com/office/drawing/2014/main" id="{B29EE39C-CE3F-4B4B-89C2-FBAF2417E72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4">
            <a:extLst>
              <a:ext uri="{FF2B5EF4-FFF2-40B4-BE49-F238E27FC236}">
                <a16:creationId xmlns:a16="http://schemas.microsoft.com/office/drawing/2014/main" id="{74DAF4FF-A675-4B4E-B79C-04B524E2E5AA}"/>
              </a:ext>
            </a:extLst>
          </p:cNvPr>
          <p:cNvSpPr>
            <a:spLocks noChangeArrowheads="1"/>
          </p:cNvSpPr>
          <p:nvPr/>
        </p:nvSpPr>
        <p:spPr bwMode="auto">
          <a:xfrm>
            <a:off x="841375" y="1282700"/>
            <a:ext cx="7667625"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700">
                <a:solidFill>
                  <a:srgbClr val="000099"/>
                </a:solidFill>
              </a:rPr>
              <a:t>SUSTAINABLE ENERGY DEVELOPMENT AGENCY BULGARIA</a:t>
            </a:r>
          </a:p>
        </p:txBody>
      </p:sp>
      <p:sp>
        <p:nvSpPr>
          <p:cNvPr id="7" name="Freeform 17">
            <a:extLst>
              <a:ext uri="{FF2B5EF4-FFF2-40B4-BE49-F238E27FC236}">
                <a16:creationId xmlns:a16="http://schemas.microsoft.com/office/drawing/2014/main" id="{B57DDC65-13DB-4347-B737-FCEB314DBFAE}"/>
              </a:ext>
            </a:extLst>
          </p:cNvPr>
          <p:cNvSpPr>
            <a:spLocks noChangeArrowheads="1"/>
          </p:cNvSpPr>
          <p:nvPr userDrawn="1"/>
        </p:nvSpPr>
        <p:spPr bwMode="auto">
          <a:xfrm rot="10800000">
            <a:off x="3132138" y="5308600"/>
            <a:ext cx="575945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a:p>
        </p:txBody>
      </p:sp>
      <p:pic>
        <p:nvPicPr>
          <p:cNvPr id="8" name="Picture 18" descr="LOGO">
            <a:extLst>
              <a:ext uri="{FF2B5EF4-FFF2-40B4-BE49-F238E27FC236}">
                <a16:creationId xmlns:a16="http://schemas.microsoft.com/office/drawing/2014/main" id="{1526C83A-5BBA-49C3-A303-DCBB013E194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7950" y="1341438"/>
            <a:ext cx="665163"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38" name="Rectangle 2"/>
          <p:cNvSpPr>
            <a:spLocks noGrp="1" noChangeArrowheads="1"/>
          </p:cNvSpPr>
          <p:nvPr>
            <p:ph type="ctrTitle"/>
          </p:nvPr>
        </p:nvSpPr>
        <p:spPr>
          <a:xfrm>
            <a:off x="3203575" y="3141663"/>
            <a:ext cx="5689600" cy="1511300"/>
          </a:xfrm>
        </p:spPr>
        <p:txBody>
          <a:bodyPr/>
          <a:lstStyle>
            <a:lvl1pPr>
              <a:defRPr sz="1700" b="0"/>
            </a:lvl1pPr>
          </a:lstStyle>
          <a:p>
            <a:pPr lvl="0"/>
            <a:r>
              <a:rPr lang="en-US" altLang="en-US" noProof="0"/>
              <a:t>Click to edit Master title style</a:t>
            </a:r>
          </a:p>
        </p:txBody>
      </p:sp>
      <p:sp>
        <p:nvSpPr>
          <p:cNvPr id="116739" name="Rectangle 3"/>
          <p:cNvSpPr>
            <a:spLocks noGrp="1" noChangeArrowheads="1"/>
          </p:cNvSpPr>
          <p:nvPr>
            <p:ph type="subTitle" idx="1"/>
          </p:nvPr>
        </p:nvSpPr>
        <p:spPr>
          <a:xfrm>
            <a:off x="3103563" y="5157788"/>
            <a:ext cx="5689600" cy="990600"/>
          </a:xfrm>
        </p:spPr>
        <p:txBody>
          <a:bodyPr/>
          <a:lstStyle>
            <a:lvl1pPr marL="0" indent="0" algn="r">
              <a:buFont typeface="Wingdings" pitchFamily="2" charset="2"/>
              <a:buNone/>
              <a:defRPr sz="1500"/>
            </a:lvl1pPr>
          </a:lstStyle>
          <a:p>
            <a:pPr lvl="0"/>
            <a:r>
              <a:rPr lang="en-US" altLang="en-US" noProof="0"/>
              <a:t>Click to edit Master subtitle style</a:t>
            </a:r>
          </a:p>
        </p:txBody>
      </p:sp>
      <p:sp>
        <p:nvSpPr>
          <p:cNvPr id="9" name="Rectangle 4">
            <a:extLst>
              <a:ext uri="{FF2B5EF4-FFF2-40B4-BE49-F238E27FC236}">
                <a16:creationId xmlns:a16="http://schemas.microsoft.com/office/drawing/2014/main" id="{3D35C388-7942-42D9-925F-93DF21BED6B5}"/>
              </a:ext>
            </a:extLst>
          </p:cNvPr>
          <p:cNvSpPr>
            <a:spLocks noGrp="1" noChangeArrowheads="1"/>
          </p:cNvSpPr>
          <p:nvPr>
            <p:ph type="dt" sz="half" idx="10"/>
          </p:nvPr>
        </p:nvSpPr>
        <p:spPr/>
        <p:txBody>
          <a:bodyPr/>
          <a:lstStyle>
            <a:lvl1pPr>
              <a:defRPr/>
            </a:lvl1pPr>
          </a:lstStyle>
          <a:p>
            <a:pPr>
              <a:defRPr/>
            </a:pPr>
            <a:fld id="{2BA06AFF-DEED-4528-975D-3DECAF4B67CB}" type="datetime4">
              <a:rPr lang="bg-BG"/>
              <a:pPr>
                <a:defRPr/>
              </a:pPr>
              <a:t>28 февруари 2024 г.</a:t>
            </a:fld>
            <a:endParaRPr lang="en-US" altLang="en-US"/>
          </a:p>
        </p:txBody>
      </p:sp>
      <p:sp>
        <p:nvSpPr>
          <p:cNvPr id="10" name="Rectangle 5">
            <a:extLst>
              <a:ext uri="{FF2B5EF4-FFF2-40B4-BE49-F238E27FC236}">
                <a16:creationId xmlns:a16="http://schemas.microsoft.com/office/drawing/2014/main" id="{B7872E2D-C63F-403B-AC15-FC8BB26D0AA5}"/>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11" name="Rectangle 6">
            <a:extLst>
              <a:ext uri="{FF2B5EF4-FFF2-40B4-BE49-F238E27FC236}">
                <a16:creationId xmlns:a16="http://schemas.microsoft.com/office/drawing/2014/main" id="{949B9D4A-AE63-4B4C-B142-268F4B8B8847}"/>
              </a:ext>
            </a:extLst>
          </p:cNvPr>
          <p:cNvSpPr>
            <a:spLocks noGrp="1" noChangeArrowheads="1"/>
          </p:cNvSpPr>
          <p:nvPr>
            <p:ph type="sldNum" sz="quarter" idx="12"/>
          </p:nvPr>
        </p:nvSpPr>
        <p:spPr/>
        <p:txBody>
          <a:bodyPr/>
          <a:lstStyle>
            <a:lvl1pPr>
              <a:defRPr/>
            </a:lvl1pPr>
          </a:lstStyle>
          <a:p>
            <a:pPr>
              <a:defRPr/>
            </a:pPr>
            <a:fld id="{2AA5CC98-410B-4444-9194-6C1193CF61AF}" type="slidenum">
              <a:rPr lang="en-US" altLang="en-US"/>
              <a:pPr>
                <a:defRPr/>
              </a:pPr>
              <a:t>‹#›</a:t>
            </a:fld>
            <a:endParaRPr lang="en-US" altLang="en-US"/>
          </a:p>
        </p:txBody>
      </p:sp>
    </p:spTree>
    <p:extLst>
      <p:ext uri="{BB962C8B-B14F-4D97-AF65-F5344CB8AC3E}">
        <p14:creationId xmlns:p14="http://schemas.microsoft.com/office/powerpoint/2010/main" val="37828026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1920D8C-4C02-4E2F-9AB2-4F4E3E3BF50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B4FC12A-52FD-42EC-A59B-E0193F17508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4F8D74A-7B50-4A83-B524-658848785C11}"/>
              </a:ext>
            </a:extLst>
          </p:cNvPr>
          <p:cNvSpPr>
            <a:spLocks noGrp="1" noChangeArrowheads="1"/>
          </p:cNvSpPr>
          <p:nvPr>
            <p:ph type="sldNum" sz="quarter" idx="12"/>
          </p:nvPr>
        </p:nvSpPr>
        <p:spPr>
          <a:ln/>
        </p:spPr>
        <p:txBody>
          <a:bodyPr/>
          <a:lstStyle>
            <a:lvl1pPr>
              <a:defRPr/>
            </a:lvl1pPr>
          </a:lstStyle>
          <a:p>
            <a:pPr>
              <a:defRPr/>
            </a:pPr>
            <a:fld id="{6AE0832B-E5A0-418C-8648-3439360438AE}" type="slidenum">
              <a:rPr lang="en-US" altLang="en-US"/>
              <a:pPr>
                <a:defRPr/>
              </a:pPr>
              <a:t>‹#›</a:t>
            </a:fld>
            <a:endParaRPr lang="en-US" altLang="en-US"/>
          </a:p>
        </p:txBody>
      </p:sp>
    </p:spTree>
    <p:extLst>
      <p:ext uri="{BB962C8B-B14F-4D97-AF65-F5344CB8AC3E}">
        <p14:creationId xmlns:p14="http://schemas.microsoft.com/office/powerpoint/2010/main" val="8239979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46E212-BFC9-42E8-94D3-79C7CCAD70F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426D958-488C-4444-8D09-805CFD5CB85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D16EF89-D76F-4DA6-A6B9-ED76C5780DBF}"/>
              </a:ext>
            </a:extLst>
          </p:cNvPr>
          <p:cNvSpPr>
            <a:spLocks noGrp="1" noChangeArrowheads="1"/>
          </p:cNvSpPr>
          <p:nvPr>
            <p:ph type="sldNum" sz="quarter" idx="12"/>
          </p:nvPr>
        </p:nvSpPr>
        <p:spPr>
          <a:ln/>
        </p:spPr>
        <p:txBody>
          <a:bodyPr/>
          <a:lstStyle>
            <a:lvl1pPr>
              <a:defRPr/>
            </a:lvl1pPr>
          </a:lstStyle>
          <a:p>
            <a:pPr>
              <a:defRPr/>
            </a:pPr>
            <a:fld id="{5A28EC39-5D35-442C-B870-D5D77B2CE128}" type="slidenum">
              <a:rPr lang="en-US" altLang="en-US"/>
              <a:pPr>
                <a:defRPr/>
              </a:pPr>
              <a:t>‹#›</a:t>
            </a:fld>
            <a:endParaRPr lang="en-US" altLang="en-US"/>
          </a:p>
        </p:txBody>
      </p:sp>
    </p:spTree>
    <p:extLst>
      <p:ext uri="{BB962C8B-B14F-4D97-AF65-F5344CB8AC3E}">
        <p14:creationId xmlns:p14="http://schemas.microsoft.com/office/powerpoint/2010/main" val="8977375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5813" y="1600200"/>
            <a:ext cx="3873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1713" y="1600200"/>
            <a:ext cx="38750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37BA102-207B-4309-BADC-DB3A5F5B169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B07A6F3-3393-47EF-9024-A904592CA1C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47BB7F8-1278-4A2C-873C-8BAD289536F5}"/>
              </a:ext>
            </a:extLst>
          </p:cNvPr>
          <p:cNvSpPr>
            <a:spLocks noGrp="1" noChangeArrowheads="1"/>
          </p:cNvSpPr>
          <p:nvPr>
            <p:ph type="sldNum" sz="quarter" idx="12"/>
          </p:nvPr>
        </p:nvSpPr>
        <p:spPr>
          <a:ln/>
        </p:spPr>
        <p:txBody>
          <a:bodyPr/>
          <a:lstStyle>
            <a:lvl1pPr>
              <a:defRPr/>
            </a:lvl1pPr>
          </a:lstStyle>
          <a:p>
            <a:pPr>
              <a:defRPr/>
            </a:pPr>
            <a:fld id="{EC19E622-D226-4994-815F-7899BDB5AA7A}" type="slidenum">
              <a:rPr lang="en-US" altLang="en-US"/>
              <a:pPr>
                <a:defRPr/>
              </a:pPr>
              <a:t>‹#›</a:t>
            </a:fld>
            <a:endParaRPr lang="en-US" altLang="en-US"/>
          </a:p>
        </p:txBody>
      </p:sp>
    </p:spTree>
    <p:extLst>
      <p:ext uri="{BB962C8B-B14F-4D97-AF65-F5344CB8AC3E}">
        <p14:creationId xmlns:p14="http://schemas.microsoft.com/office/powerpoint/2010/main" val="3098452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2F99A02-9D3C-4596-B9F7-EB568A9EC583}" type="slidenum">
              <a:rPr lang="en-US" altLang="en-US"/>
              <a:pPr>
                <a:defRPr/>
              </a:pPr>
              <a:t>‹#›</a:t>
            </a:fld>
            <a:endParaRPr lang="en-US" altLang="en-US"/>
          </a:p>
        </p:txBody>
      </p:sp>
    </p:spTree>
    <p:extLst>
      <p:ext uri="{BB962C8B-B14F-4D97-AF65-F5344CB8AC3E}">
        <p14:creationId xmlns:p14="http://schemas.microsoft.com/office/powerpoint/2010/main" val="34291456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DC4AE97-4CC8-46A9-909F-D52F3921A56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E65FCFA1-C434-49EB-B2F1-5FD2AF146C3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8C2A806C-2D78-4DFC-B30B-B0EF3163DCC7}"/>
              </a:ext>
            </a:extLst>
          </p:cNvPr>
          <p:cNvSpPr>
            <a:spLocks noGrp="1" noChangeArrowheads="1"/>
          </p:cNvSpPr>
          <p:nvPr>
            <p:ph type="sldNum" sz="quarter" idx="12"/>
          </p:nvPr>
        </p:nvSpPr>
        <p:spPr>
          <a:ln/>
        </p:spPr>
        <p:txBody>
          <a:bodyPr/>
          <a:lstStyle>
            <a:lvl1pPr>
              <a:defRPr/>
            </a:lvl1pPr>
          </a:lstStyle>
          <a:p>
            <a:pPr>
              <a:defRPr/>
            </a:pPr>
            <a:fld id="{6D408BEF-EA4F-4B73-AC8A-DBB23E736898}" type="slidenum">
              <a:rPr lang="en-US" altLang="en-US"/>
              <a:pPr>
                <a:defRPr/>
              </a:pPr>
              <a:t>‹#›</a:t>
            </a:fld>
            <a:endParaRPr lang="en-US" altLang="en-US"/>
          </a:p>
        </p:txBody>
      </p:sp>
    </p:spTree>
    <p:extLst>
      <p:ext uri="{BB962C8B-B14F-4D97-AF65-F5344CB8AC3E}">
        <p14:creationId xmlns:p14="http://schemas.microsoft.com/office/powerpoint/2010/main" val="36591025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38075A3-D46F-4A57-8CD7-D2D6E69A03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1AC432D-562A-47DD-8C88-50583020758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C6FA5C1E-266A-42D9-8EAD-3E55917FFFD3}"/>
              </a:ext>
            </a:extLst>
          </p:cNvPr>
          <p:cNvSpPr>
            <a:spLocks noGrp="1" noChangeArrowheads="1"/>
          </p:cNvSpPr>
          <p:nvPr>
            <p:ph type="sldNum" sz="quarter" idx="12"/>
          </p:nvPr>
        </p:nvSpPr>
        <p:spPr>
          <a:ln/>
        </p:spPr>
        <p:txBody>
          <a:bodyPr/>
          <a:lstStyle>
            <a:lvl1pPr>
              <a:defRPr/>
            </a:lvl1pPr>
          </a:lstStyle>
          <a:p>
            <a:pPr>
              <a:defRPr/>
            </a:pPr>
            <a:fld id="{DF171C42-FD7E-4BD9-9B01-F224AF372020}" type="slidenum">
              <a:rPr lang="en-US" altLang="en-US"/>
              <a:pPr>
                <a:defRPr/>
              </a:pPr>
              <a:t>‹#›</a:t>
            </a:fld>
            <a:endParaRPr lang="en-US" altLang="en-US"/>
          </a:p>
        </p:txBody>
      </p:sp>
    </p:spTree>
    <p:extLst>
      <p:ext uri="{BB962C8B-B14F-4D97-AF65-F5344CB8AC3E}">
        <p14:creationId xmlns:p14="http://schemas.microsoft.com/office/powerpoint/2010/main" val="39883817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F6B6265-ECE8-4508-A119-FB5F8CA2DEC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F6C34385-18E4-4041-A21B-14CC166AEFC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03241C6B-7759-4AB8-816F-64B77FCBC23B}"/>
              </a:ext>
            </a:extLst>
          </p:cNvPr>
          <p:cNvSpPr>
            <a:spLocks noGrp="1" noChangeArrowheads="1"/>
          </p:cNvSpPr>
          <p:nvPr>
            <p:ph type="sldNum" sz="quarter" idx="12"/>
          </p:nvPr>
        </p:nvSpPr>
        <p:spPr>
          <a:ln/>
        </p:spPr>
        <p:txBody>
          <a:bodyPr/>
          <a:lstStyle>
            <a:lvl1pPr>
              <a:defRPr/>
            </a:lvl1pPr>
          </a:lstStyle>
          <a:p>
            <a:pPr>
              <a:defRPr/>
            </a:pPr>
            <a:fld id="{2D0E8DD4-DDE5-4EFC-B3C5-86A2B3DC7089}" type="slidenum">
              <a:rPr lang="en-US" altLang="en-US"/>
              <a:pPr>
                <a:defRPr/>
              </a:pPr>
              <a:t>‹#›</a:t>
            </a:fld>
            <a:endParaRPr lang="en-US" altLang="en-US"/>
          </a:p>
        </p:txBody>
      </p:sp>
    </p:spTree>
    <p:extLst>
      <p:ext uri="{BB962C8B-B14F-4D97-AF65-F5344CB8AC3E}">
        <p14:creationId xmlns:p14="http://schemas.microsoft.com/office/powerpoint/2010/main" val="40300911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4ACA546-F32B-42CF-8A1C-51C6D425800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45CBA4A-3A28-4CC6-AE70-1B34CF13F48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3F189E9-5D1F-48F3-A885-A1F31CF034C2}"/>
              </a:ext>
            </a:extLst>
          </p:cNvPr>
          <p:cNvSpPr>
            <a:spLocks noGrp="1" noChangeArrowheads="1"/>
          </p:cNvSpPr>
          <p:nvPr>
            <p:ph type="sldNum" sz="quarter" idx="12"/>
          </p:nvPr>
        </p:nvSpPr>
        <p:spPr>
          <a:ln/>
        </p:spPr>
        <p:txBody>
          <a:bodyPr/>
          <a:lstStyle>
            <a:lvl1pPr>
              <a:defRPr/>
            </a:lvl1pPr>
          </a:lstStyle>
          <a:p>
            <a:pPr>
              <a:defRPr/>
            </a:pPr>
            <a:fld id="{814030B8-B555-4F6A-AB0A-3A508A445AF6}" type="slidenum">
              <a:rPr lang="en-US" altLang="en-US"/>
              <a:pPr>
                <a:defRPr/>
              </a:pPr>
              <a:t>‹#›</a:t>
            </a:fld>
            <a:endParaRPr lang="en-US" altLang="en-US"/>
          </a:p>
        </p:txBody>
      </p:sp>
    </p:spTree>
    <p:extLst>
      <p:ext uri="{BB962C8B-B14F-4D97-AF65-F5344CB8AC3E}">
        <p14:creationId xmlns:p14="http://schemas.microsoft.com/office/powerpoint/2010/main" val="32265051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D243114-ACB9-435B-B4A2-6467BD1AE52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1849177-F96A-404B-8CCE-218FF43A9BF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B19CB44-E207-494A-8158-2293ECB5547D}"/>
              </a:ext>
            </a:extLst>
          </p:cNvPr>
          <p:cNvSpPr>
            <a:spLocks noGrp="1" noChangeArrowheads="1"/>
          </p:cNvSpPr>
          <p:nvPr>
            <p:ph type="sldNum" sz="quarter" idx="12"/>
          </p:nvPr>
        </p:nvSpPr>
        <p:spPr>
          <a:ln/>
        </p:spPr>
        <p:txBody>
          <a:bodyPr/>
          <a:lstStyle>
            <a:lvl1pPr>
              <a:defRPr/>
            </a:lvl1pPr>
          </a:lstStyle>
          <a:p>
            <a:pPr>
              <a:defRPr/>
            </a:pPr>
            <a:fld id="{267B349C-EB36-4EAE-BB03-0B8C9CD2004B}" type="slidenum">
              <a:rPr lang="en-US" altLang="en-US"/>
              <a:pPr>
                <a:defRPr/>
              </a:pPr>
              <a:t>‹#›</a:t>
            </a:fld>
            <a:endParaRPr lang="en-US" altLang="en-US"/>
          </a:p>
        </p:txBody>
      </p:sp>
    </p:spTree>
    <p:extLst>
      <p:ext uri="{BB962C8B-B14F-4D97-AF65-F5344CB8AC3E}">
        <p14:creationId xmlns:p14="http://schemas.microsoft.com/office/powerpoint/2010/main" val="10731175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6E321BF-7FD8-410C-9D3A-EDEE92D0014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E89DA8C-6E2A-4AFC-9633-692480892CE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F4DF1A0-C807-4ADA-84A7-2082C69C3C04}"/>
              </a:ext>
            </a:extLst>
          </p:cNvPr>
          <p:cNvSpPr>
            <a:spLocks noGrp="1" noChangeArrowheads="1"/>
          </p:cNvSpPr>
          <p:nvPr>
            <p:ph type="sldNum" sz="quarter" idx="12"/>
          </p:nvPr>
        </p:nvSpPr>
        <p:spPr>
          <a:ln/>
        </p:spPr>
        <p:txBody>
          <a:bodyPr/>
          <a:lstStyle>
            <a:lvl1pPr>
              <a:defRPr/>
            </a:lvl1pPr>
          </a:lstStyle>
          <a:p>
            <a:pPr>
              <a:defRPr/>
            </a:pPr>
            <a:fld id="{BEF89787-D558-4DC3-9F89-1253E3794975}" type="slidenum">
              <a:rPr lang="en-US" altLang="en-US"/>
              <a:pPr>
                <a:defRPr/>
              </a:pPr>
              <a:t>‹#›</a:t>
            </a:fld>
            <a:endParaRPr lang="en-US" altLang="en-US"/>
          </a:p>
        </p:txBody>
      </p:sp>
    </p:spTree>
    <p:extLst>
      <p:ext uri="{BB962C8B-B14F-4D97-AF65-F5344CB8AC3E}">
        <p14:creationId xmlns:p14="http://schemas.microsoft.com/office/powerpoint/2010/main" val="373908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950" y="533400"/>
            <a:ext cx="1974850" cy="5592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5813" y="533400"/>
            <a:ext cx="5773737" cy="5592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57F75CC-F87F-4CB3-A39B-A5932E4FE9B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65756A5-F79C-493B-95FC-B3599A74D7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DCF3897-18AA-4B86-B5AE-010910901DA0}"/>
              </a:ext>
            </a:extLst>
          </p:cNvPr>
          <p:cNvSpPr>
            <a:spLocks noGrp="1" noChangeArrowheads="1"/>
          </p:cNvSpPr>
          <p:nvPr>
            <p:ph type="sldNum" sz="quarter" idx="12"/>
          </p:nvPr>
        </p:nvSpPr>
        <p:spPr>
          <a:ln/>
        </p:spPr>
        <p:txBody>
          <a:bodyPr/>
          <a:lstStyle>
            <a:lvl1pPr>
              <a:defRPr/>
            </a:lvl1pPr>
          </a:lstStyle>
          <a:p>
            <a:pPr>
              <a:defRPr/>
            </a:pPr>
            <a:fld id="{ED9A0E07-C48D-4919-A67A-E4C9051AC271}" type="slidenum">
              <a:rPr lang="en-US" altLang="en-US"/>
              <a:pPr>
                <a:defRPr/>
              </a:pPr>
              <a:t>‹#›</a:t>
            </a:fld>
            <a:endParaRPr lang="en-US" altLang="en-US"/>
          </a:p>
        </p:txBody>
      </p:sp>
    </p:spTree>
    <p:extLst>
      <p:ext uri="{BB962C8B-B14F-4D97-AF65-F5344CB8AC3E}">
        <p14:creationId xmlns:p14="http://schemas.microsoft.com/office/powerpoint/2010/main" val="9314474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85813" y="533400"/>
            <a:ext cx="7900987" cy="5592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9B38EF3B-070C-4DD8-B2D8-84DD9F3767D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7A8E464C-19CC-4CD5-8AF9-7A4638C5A29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E6ECD5FA-5CC0-4926-A023-6EFAB5778BCA}"/>
              </a:ext>
            </a:extLst>
          </p:cNvPr>
          <p:cNvSpPr>
            <a:spLocks noGrp="1" noChangeArrowheads="1"/>
          </p:cNvSpPr>
          <p:nvPr>
            <p:ph type="sldNum" sz="quarter" idx="12"/>
          </p:nvPr>
        </p:nvSpPr>
        <p:spPr>
          <a:ln/>
        </p:spPr>
        <p:txBody>
          <a:bodyPr/>
          <a:lstStyle>
            <a:lvl1pPr>
              <a:defRPr/>
            </a:lvl1pPr>
          </a:lstStyle>
          <a:p>
            <a:pPr>
              <a:defRPr/>
            </a:pPr>
            <a:fld id="{4B90604A-FA84-4AE6-A3DD-59778D98530C}" type="slidenum">
              <a:rPr lang="en-US" altLang="en-US"/>
              <a:pPr>
                <a:defRPr/>
              </a:pPr>
              <a:t>‹#›</a:t>
            </a:fld>
            <a:endParaRPr lang="en-US" altLang="en-US"/>
          </a:p>
        </p:txBody>
      </p:sp>
    </p:spTree>
    <p:extLst>
      <p:ext uri="{BB962C8B-B14F-4D97-AF65-F5344CB8AC3E}">
        <p14:creationId xmlns:p14="http://schemas.microsoft.com/office/powerpoint/2010/main" val="33817299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71563" y="533400"/>
            <a:ext cx="7499350" cy="735013"/>
          </a:xfrm>
        </p:spPr>
        <p:txBody>
          <a:bodyPr/>
          <a:lstStyle/>
          <a:p>
            <a:r>
              <a:rPr lang="en-US"/>
              <a:t>Click to edit Master title style</a:t>
            </a:r>
          </a:p>
        </p:txBody>
      </p:sp>
      <p:sp>
        <p:nvSpPr>
          <p:cNvPr id="3" name="Table Placeholder 2"/>
          <p:cNvSpPr>
            <a:spLocks noGrp="1"/>
          </p:cNvSpPr>
          <p:nvPr>
            <p:ph type="tbl" idx="1"/>
          </p:nvPr>
        </p:nvSpPr>
        <p:spPr>
          <a:xfrm>
            <a:off x="785813" y="1600200"/>
            <a:ext cx="7900987" cy="4525963"/>
          </a:xfrm>
        </p:spPr>
        <p:txBody>
          <a:bodyPr/>
          <a:lstStyle/>
          <a:p>
            <a:pPr lvl="0"/>
            <a:endParaRPr lang="en-US" noProof="0"/>
          </a:p>
        </p:txBody>
      </p:sp>
      <p:sp>
        <p:nvSpPr>
          <p:cNvPr id="4" name="Rectangle 4">
            <a:extLst>
              <a:ext uri="{FF2B5EF4-FFF2-40B4-BE49-F238E27FC236}">
                <a16:creationId xmlns:a16="http://schemas.microsoft.com/office/drawing/2014/main" id="{99E3B8C8-D142-40C4-A6E7-C195B6E5FA5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20A9968-A4F7-4F02-8C86-7FAEF7F03FA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F275FB1-F028-4CC7-B7DD-63B4B1A43ECB}"/>
              </a:ext>
            </a:extLst>
          </p:cNvPr>
          <p:cNvSpPr>
            <a:spLocks noGrp="1" noChangeArrowheads="1"/>
          </p:cNvSpPr>
          <p:nvPr>
            <p:ph type="sldNum" sz="quarter" idx="12"/>
          </p:nvPr>
        </p:nvSpPr>
        <p:spPr>
          <a:ln/>
        </p:spPr>
        <p:txBody>
          <a:bodyPr/>
          <a:lstStyle>
            <a:lvl1pPr>
              <a:defRPr/>
            </a:lvl1pPr>
          </a:lstStyle>
          <a:p>
            <a:pPr>
              <a:defRPr/>
            </a:pPr>
            <a:fld id="{2A206AF3-F336-4C1A-A7FD-B4A711696266}" type="slidenum">
              <a:rPr lang="en-US" altLang="en-US"/>
              <a:pPr>
                <a:defRPr/>
              </a:pPr>
              <a:t>‹#›</a:t>
            </a:fld>
            <a:endParaRPr lang="en-US" altLang="en-US"/>
          </a:p>
        </p:txBody>
      </p:sp>
    </p:spTree>
    <p:extLst>
      <p:ext uri="{BB962C8B-B14F-4D97-AF65-F5344CB8AC3E}">
        <p14:creationId xmlns:p14="http://schemas.microsoft.com/office/powerpoint/2010/main" val="399116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5814" y="1600203"/>
            <a:ext cx="38735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1724" y="1600203"/>
            <a:ext cx="3875087"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3B01B4D-277F-4A7C-A86F-99E8EA0DD1E2}" type="slidenum">
              <a:rPr lang="en-US" altLang="en-US"/>
              <a:pPr>
                <a:defRPr/>
              </a:pPr>
              <a:t>‹#›</a:t>
            </a:fld>
            <a:endParaRPr lang="en-US" altLang="en-US"/>
          </a:p>
        </p:txBody>
      </p:sp>
    </p:spTree>
    <p:extLst>
      <p:ext uri="{BB962C8B-B14F-4D97-AF65-F5344CB8AC3E}">
        <p14:creationId xmlns:p14="http://schemas.microsoft.com/office/powerpoint/2010/main" val="332720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5"/>
            <a:ext cx="4040188"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4" y="1535115"/>
            <a:ext cx="4041775" cy="63976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4"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6964703-B3E0-4EC6-A3B6-08E113DE9DA9}" type="slidenum">
              <a:rPr lang="en-US" altLang="en-US"/>
              <a:pPr>
                <a:defRPr/>
              </a:pPr>
              <a:t>‹#›</a:t>
            </a:fld>
            <a:endParaRPr lang="en-US" altLang="en-US"/>
          </a:p>
        </p:txBody>
      </p:sp>
    </p:spTree>
    <p:extLst>
      <p:ext uri="{BB962C8B-B14F-4D97-AF65-F5344CB8AC3E}">
        <p14:creationId xmlns:p14="http://schemas.microsoft.com/office/powerpoint/2010/main" val="1730454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6753B1D-DD79-479D-AACF-33B8BA6B9B68}" type="slidenum">
              <a:rPr lang="en-US" altLang="en-US"/>
              <a:pPr>
                <a:defRPr/>
              </a:pPr>
              <a:t>‹#›</a:t>
            </a:fld>
            <a:endParaRPr lang="en-US" altLang="en-US"/>
          </a:p>
        </p:txBody>
      </p:sp>
    </p:spTree>
    <p:extLst>
      <p:ext uri="{BB962C8B-B14F-4D97-AF65-F5344CB8AC3E}">
        <p14:creationId xmlns:p14="http://schemas.microsoft.com/office/powerpoint/2010/main" val="2511630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C8AA6CB-ACD3-41C8-B4DB-478DDE2D5A3F}" type="slidenum">
              <a:rPr lang="en-US" altLang="en-US"/>
              <a:pPr>
                <a:defRPr/>
              </a:pPr>
              <a:t>‹#›</a:t>
            </a:fld>
            <a:endParaRPr lang="en-US" altLang="en-US"/>
          </a:p>
        </p:txBody>
      </p:sp>
    </p:spTree>
    <p:extLst>
      <p:ext uri="{BB962C8B-B14F-4D97-AF65-F5344CB8AC3E}">
        <p14:creationId xmlns:p14="http://schemas.microsoft.com/office/powerpoint/2010/main" val="103482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1" y="273051"/>
            <a:ext cx="3008313" cy="1162051"/>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9"/>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1" y="1435104"/>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D9EB530-BA80-47F9-A8CF-995BBD546017}" type="slidenum">
              <a:rPr lang="en-US" altLang="en-US"/>
              <a:pPr>
                <a:defRPr/>
              </a:pPr>
              <a:t>‹#›</a:t>
            </a:fld>
            <a:endParaRPr lang="en-US" altLang="en-US"/>
          </a:p>
        </p:txBody>
      </p:sp>
    </p:spTree>
    <p:extLst>
      <p:ext uri="{BB962C8B-B14F-4D97-AF65-F5344CB8AC3E}">
        <p14:creationId xmlns:p14="http://schemas.microsoft.com/office/powerpoint/2010/main" val="242296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9"/>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792288" y="5367345"/>
            <a:ext cx="5486400" cy="8048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02E7F89-D41A-4A75-9015-7280FDF6BA2D}" type="slidenum">
              <a:rPr lang="en-US" altLang="en-US"/>
              <a:pPr>
                <a:defRPr/>
              </a:pPr>
              <a:t>‹#›</a:t>
            </a:fld>
            <a:endParaRPr lang="en-US" altLang="en-US"/>
          </a:p>
        </p:txBody>
      </p:sp>
    </p:spTree>
    <p:extLst>
      <p:ext uri="{BB962C8B-B14F-4D97-AF65-F5344CB8AC3E}">
        <p14:creationId xmlns:p14="http://schemas.microsoft.com/office/powerpoint/2010/main" val="34315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4.jpe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71564" y="533402"/>
            <a:ext cx="749935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p>
        </p:txBody>
      </p:sp>
      <p:sp>
        <p:nvSpPr>
          <p:cNvPr id="11571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900">
                <a:latin typeface="Garamond" pitchFamily="18" charset="0"/>
              </a:defRPr>
            </a:lvl1pPr>
          </a:lstStyle>
          <a:p>
            <a:pPr>
              <a:defRPr/>
            </a:pPr>
            <a:endParaRPr lang="en-US" altLang="en-US"/>
          </a:p>
        </p:txBody>
      </p:sp>
      <p:sp>
        <p:nvSpPr>
          <p:cNvPr id="11571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900">
                <a:latin typeface="Garamond" pitchFamily="18" charset="0"/>
              </a:defRPr>
            </a:lvl1pPr>
          </a:lstStyle>
          <a:p>
            <a:pPr>
              <a:defRPr/>
            </a:pPr>
            <a:endParaRPr lang="en-US" altLang="en-US"/>
          </a:p>
        </p:txBody>
      </p:sp>
      <p:sp>
        <p:nvSpPr>
          <p:cNvPr id="11571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900" b="1" smtClean="0"/>
            </a:lvl1pPr>
          </a:lstStyle>
          <a:p>
            <a:pPr>
              <a:defRPr/>
            </a:pPr>
            <a:fld id="{7AA2CA62-9668-43A5-983F-CE3041B476F6}" type="slidenum">
              <a:rPr lang="en-US" altLang="en-US"/>
              <a:pPr>
                <a:defRPr/>
              </a:pPr>
              <a:t>‹#›</a:t>
            </a:fld>
            <a:endParaRPr lang="en-US" altLang="en-US"/>
          </a:p>
        </p:txBody>
      </p:sp>
      <p:sp>
        <p:nvSpPr>
          <p:cNvPr id="1030" name="Freeform 15"/>
          <p:cNvSpPr>
            <a:spLocks noChangeArrowheads="1"/>
          </p:cNvSpPr>
          <p:nvPr userDrawn="1"/>
        </p:nvSpPr>
        <p:spPr bwMode="auto">
          <a:xfrm>
            <a:off x="966789" y="442915"/>
            <a:ext cx="8166100" cy="695325"/>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sz="1350"/>
          </a:p>
        </p:txBody>
      </p:sp>
      <p:sp>
        <p:nvSpPr>
          <p:cNvPr id="1031" name="Text Box 23"/>
          <p:cNvSpPr txBox="1">
            <a:spLocks noChangeArrowheads="1"/>
          </p:cNvSpPr>
          <p:nvPr userDrawn="1"/>
        </p:nvSpPr>
        <p:spPr bwMode="auto">
          <a:xfrm>
            <a:off x="865189" y="69851"/>
            <a:ext cx="756126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bg-BG" sz="900" b="1">
                <a:solidFill>
                  <a:srgbClr val="000099"/>
                </a:solidFill>
              </a:rPr>
              <a:t>АГЕНЦИЯ ЗА УСТОЙЧИВО ЕНЕРГИЙНО РАЗВИТИЕ</a:t>
            </a:r>
          </a:p>
        </p:txBody>
      </p:sp>
      <p:sp>
        <p:nvSpPr>
          <p:cNvPr id="1032" name="Freeform 24"/>
          <p:cNvSpPr>
            <a:spLocks noChangeArrowheads="1"/>
          </p:cNvSpPr>
          <p:nvPr userDrawn="1"/>
        </p:nvSpPr>
        <p:spPr bwMode="auto">
          <a:xfrm rot="10800000">
            <a:off x="14288" y="6062663"/>
            <a:ext cx="8878887" cy="36195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sz="1350"/>
          </a:p>
        </p:txBody>
      </p:sp>
      <p:sp>
        <p:nvSpPr>
          <p:cNvPr id="1033" name="Rectangle 25"/>
          <p:cNvSpPr>
            <a:spLocks noGrp="1" noChangeArrowheads="1"/>
          </p:cNvSpPr>
          <p:nvPr>
            <p:ph type="body" idx="1"/>
          </p:nvPr>
        </p:nvSpPr>
        <p:spPr bwMode="auto">
          <a:xfrm>
            <a:off x="785814" y="1600202"/>
            <a:ext cx="79009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bg-BG" altLang="en-US"/>
              <a:t>Click to edit Master text styles</a:t>
            </a:r>
          </a:p>
          <a:p>
            <a:pPr lvl="1"/>
            <a:r>
              <a:rPr lang="bg-BG" altLang="en-US"/>
              <a:t>Second level</a:t>
            </a:r>
          </a:p>
          <a:p>
            <a:pPr lvl="2"/>
            <a:r>
              <a:rPr lang="bg-BG" altLang="en-US"/>
              <a:t>Third level</a:t>
            </a:r>
          </a:p>
          <a:p>
            <a:pPr lvl="3"/>
            <a:r>
              <a:rPr lang="bg-BG" altLang="en-US"/>
              <a:t>Fourth level</a:t>
            </a:r>
          </a:p>
          <a:p>
            <a:pPr lvl="4"/>
            <a:r>
              <a:rPr lang="bg-BG" altLang="en-US"/>
              <a:t>Fifth level</a:t>
            </a:r>
          </a:p>
        </p:txBody>
      </p:sp>
      <p:pic>
        <p:nvPicPr>
          <p:cNvPr id="1034" name="Picture 11" descr="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79389" y="188915"/>
            <a:ext cx="665162"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08005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0" fontAlgn="base" hangingPunct="0">
        <a:spcBef>
          <a:spcPct val="0"/>
        </a:spcBef>
        <a:spcAft>
          <a:spcPct val="0"/>
        </a:spcAft>
        <a:defRPr sz="1500" b="1">
          <a:solidFill>
            <a:srgbClr val="000099"/>
          </a:solidFill>
          <a:latin typeface="+mj-lt"/>
          <a:ea typeface="+mj-ea"/>
          <a:cs typeface="+mj-cs"/>
        </a:defRPr>
      </a:lvl1pPr>
      <a:lvl2pPr algn="l" rtl="0" eaLnBrk="0" fontAlgn="base" hangingPunct="0">
        <a:spcBef>
          <a:spcPct val="0"/>
        </a:spcBef>
        <a:spcAft>
          <a:spcPct val="0"/>
        </a:spcAft>
        <a:defRPr sz="1500" b="1">
          <a:solidFill>
            <a:srgbClr val="000099"/>
          </a:solidFill>
          <a:latin typeface="Arial" charset="0"/>
        </a:defRPr>
      </a:lvl2pPr>
      <a:lvl3pPr algn="l" rtl="0" eaLnBrk="0" fontAlgn="base" hangingPunct="0">
        <a:spcBef>
          <a:spcPct val="0"/>
        </a:spcBef>
        <a:spcAft>
          <a:spcPct val="0"/>
        </a:spcAft>
        <a:defRPr sz="1500" b="1">
          <a:solidFill>
            <a:srgbClr val="000099"/>
          </a:solidFill>
          <a:latin typeface="Arial" charset="0"/>
        </a:defRPr>
      </a:lvl3pPr>
      <a:lvl4pPr algn="l" rtl="0" eaLnBrk="0" fontAlgn="base" hangingPunct="0">
        <a:spcBef>
          <a:spcPct val="0"/>
        </a:spcBef>
        <a:spcAft>
          <a:spcPct val="0"/>
        </a:spcAft>
        <a:defRPr sz="1500" b="1">
          <a:solidFill>
            <a:srgbClr val="000099"/>
          </a:solidFill>
          <a:latin typeface="Arial" charset="0"/>
        </a:defRPr>
      </a:lvl4pPr>
      <a:lvl5pPr algn="l" rtl="0" eaLnBrk="0" fontAlgn="base" hangingPunct="0">
        <a:spcBef>
          <a:spcPct val="0"/>
        </a:spcBef>
        <a:spcAft>
          <a:spcPct val="0"/>
        </a:spcAft>
        <a:defRPr sz="1500" b="1">
          <a:solidFill>
            <a:srgbClr val="000099"/>
          </a:solidFill>
          <a:latin typeface="Arial" charset="0"/>
        </a:defRPr>
      </a:lvl5pPr>
      <a:lvl6pPr marL="342900" algn="l" rtl="0" fontAlgn="base">
        <a:spcBef>
          <a:spcPct val="0"/>
        </a:spcBef>
        <a:spcAft>
          <a:spcPct val="0"/>
        </a:spcAft>
        <a:defRPr sz="1500" b="1">
          <a:solidFill>
            <a:srgbClr val="000099"/>
          </a:solidFill>
          <a:latin typeface="Arial" charset="0"/>
        </a:defRPr>
      </a:lvl6pPr>
      <a:lvl7pPr marL="685800" algn="l" rtl="0" fontAlgn="base">
        <a:spcBef>
          <a:spcPct val="0"/>
        </a:spcBef>
        <a:spcAft>
          <a:spcPct val="0"/>
        </a:spcAft>
        <a:defRPr sz="1500" b="1">
          <a:solidFill>
            <a:srgbClr val="000099"/>
          </a:solidFill>
          <a:latin typeface="Arial" charset="0"/>
        </a:defRPr>
      </a:lvl7pPr>
      <a:lvl8pPr marL="1028700" algn="l" rtl="0" fontAlgn="base">
        <a:spcBef>
          <a:spcPct val="0"/>
        </a:spcBef>
        <a:spcAft>
          <a:spcPct val="0"/>
        </a:spcAft>
        <a:defRPr sz="1500" b="1">
          <a:solidFill>
            <a:srgbClr val="000099"/>
          </a:solidFill>
          <a:latin typeface="Arial" charset="0"/>
        </a:defRPr>
      </a:lvl8pPr>
      <a:lvl9pPr marL="1371600" algn="l" rtl="0" fontAlgn="base">
        <a:spcBef>
          <a:spcPct val="0"/>
        </a:spcBef>
        <a:spcAft>
          <a:spcPct val="0"/>
        </a:spcAft>
        <a:defRPr sz="1500" b="1">
          <a:solidFill>
            <a:srgbClr val="000099"/>
          </a:solidFill>
          <a:latin typeface="Arial" charset="0"/>
        </a:defRPr>
      </a:lvl9pPr>
    </p:titleStyle>
    <p:bodyStyle>
      <a:lvl1pPr marL="257175" indent="-257175" algn="l" rtl="0" eaLnBrk="0" fontAlgn="base" hangingPunct="0">
        <a:spcBef>
          <a:spcPct val="20000"/>
        </a:spcBef>
        <a:spcAft>
          <a:spcPct val="0"/>
        </a:spcAft>
        <a:buClr>
          <a:srgbClr val="000099"/>
        </a:buClr>
        <a:buFont typeface="Wingdings" pitchFamily="2" charset="2"/>
        <a:buChar char="n"/>
        <a:defRPr sz="1500">
          <a:solidFill>
            <a:schemeClr val="tx1"/>
          </a:solidFill>
          <a:latin typeface="+mn-lt"/>
          <a:ea typeface="+mn-ea"/>
          <a:cs typeface="+mn-cs"/>
        </a:defRPr>
      </a:lvl1pPr>
      <a:lvl2pPr marL="502444" indent="-244079" algn="l" rtl="0" eaLnBrk="0" fontAlgn="base" hangingPunct="0">
        <a:spcBef>
          <a:spcPct val="20000"/>
        </a:spcBef>
        <a:spcAft>
          <a:spcPct val="0"/>
        </a:spcAft>
        <a:buClr>
          <a:srgbClr val="000099"/>
        </a:buClr>
        <a:buFont typeface="Wingdings" pitchFamily="2" charset="2"/>
        <a:buChar char="q"/>
        <a:defRPr>
          <a:solidFill>
            <a:schemeClr val="tx1"/>
          </a:solidFill>
          <a:latin typeface="+mn-lt"/>
        </a:defRPr>
      </a:lvl2pPr>
      <a:lvl3pPr marL="766763" indent="-263129" algn="l" rtl="0" eaLnBrk="0" fontAlgn="base" hangingPunct="0">
        <a:spcBef>
          <a:spcPct val="20000"/>
        </a:spcBef>
        <a:spcAft>
          <a:spcPct val="0"/>
        </a:spcAft>
        <a:buClr>
          <a:srgbClr val="000099"/>
        </a:buClr>
        <a:buFont typeface="Wingdings" pitchFamily="2" charset="2"/>
        <a:buChar char="n"/>
        <a:defRPr sz="1200">
          <a:solidFill>
            <a:schemeClr val="tx1"/>
          </a:solidFill>
          <a:latin typeface="+mn-lt"/>
        </a:defRPr>
      </a:lvl3pPr>
      <a:lvl4pPr marL="1004888" indent="-236935" algn="l" rtl="0" eaLnBrk="0" fontAlgn="base" hangingPunct="0">
        <a:spcBef>
          <a:spcPct val="20000"/>
        </a:spcBef>
        <a:spcAft>
          <a:spcPct val="0"/>
        </a:spcAft>
        <a:buClr>
          <a:srgbClr val="000099"/>
        </a:buClr>
        <a:buFont typeface="Wingdings" pitchFamily="2" charset="2"/>
        <a:buChar char="q"/>
        <a:defRPr sz="1050">
          <a:solidFill>
            <a:schemeClr val="tx1"/>
          </a:solidFill>
          <a:latin typeface="+mn-lt"/>
        </a:defRPr>
      </a:lvl4pPr>
      <a:lvl5pPr marL="1260872" indent="-254794" algn="l" rtl="0" eaLnBrk="0" fontAlgn="base" hangingPunct="0">
        <a:spcBef>
          <a:spcPct val="20000"/>
        </a:spcBef>
        <a:spcAft>
          <a:spcPct val="0"/>
        </a:spcAft>
        <a:buClr>
          <a:srgbClr val="000099"/>
        </a:buClr>
        <a:buFont typeface="Wingdings" pitchFamily="2" charset="2"/>
        <a:buChar char="§"/>
        <a:defRPr sz="1050">
          <a:solidFill>
            <a:schemeClr val="tx1"/>
          </a:solidFill>
          <a:latin typeface="+mn-lt"/>
        </a:defRPr>
      </a:lvl5pPr>
      <a:lvl6pPr marL="16037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6pPr>
      <a:lvl7pPr marL="19466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7pPr>
      <a:lvl8pPr marL="22895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8pPr>
      <a:lvl9pPr marL="26324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71564" y="533402"/>
            <a:ext cx="749935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p>
        </p:txBody>
      </p:sp>
      <p:sp>
        <p:nvSpPr>
          <p:cNvPr id="11571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900">
                <a:latin typeface="Garamond" pitchFamily="18" charset="0"/>
              </a:defRPr>
            </a:lvl1pPr>
          </a:lstStyle>
          <a:p>
            <a:pPr eaLnBrk="1" hangingPunct="1">
              <a:defRPr/>
            </a:pPr>
            <a:endParaRPr lang="en-US" altLang="en-US" dirty="0">
              <a:solidFill>
                <a:srgbClr val="000000"/>
              </a:solidFill>
            </a:endParaRPr>
          </a:p>
        </p:txBody>
      </p:sp>
      <p:sp>
        <p:nvSpPr>
          <p:cNvPr id="11571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900">
                <a:latin typeface="Garamond" pitchFamily="18" charset="0"/>
              </a:defRPr>
            </a:lvl1pPr>
          </a:lstStyle>
          <a:p>
            <a:pPr eaLnBrk="1" hangingPunct="1">
              <a:defRPr/>
            </a:pPr>
            <a:endParaRPr lang="en-US" altLang="en-US" dirty="0">
              <a:solidFill>
                <a:srgbClr val="000000"/>
              </a:solidFill>
            </a:endParaRPr>
          </a:p>
        </p:txBody>
      </p:sp>
      <p:sp>
        <p:nvSpPr>
          <p:cNvPr id="11571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900" b="1"/>
            </a:lvl1pPr>
          </a:lstStyle>
          <a:p>
            <a:pPr eaLnBrk="1" hangingPunct="1">
              <a:defRPr/>
            </a:pPr>
            <a:fld id="{6F82823C-5BE3-4B73-9D1F-AEFECBDF8A1D}" type="slidenum">
              <a:rPr lang="en-US" altLang="en-US">
                <a:solidFill>
                  <a:srgbClr val="000000"/>
                </a:solidFill>
              </a:rPr>
              <a:pPr eaLnBrk="1" hangingPunct="1">
                <a:defRPr/>
              </a:pPr>
              <a:t>‹#›</a:t>
            </a:fld>
            <a:endParaRPr lang="en-US" altLang="en-US" dirty="0">
              <a:solidFill>
                <a:srgbClr val="000000"/>
              </a:solidFill>
            </a:endParaRPr>
          </a:p>
        </p:txBody>
      </p:sp>
      <p:sp>
        <p:nvSpPr>
          <p:cNvPr id="1030" name="Freeform 15"/>
          <p:cNvSpPr>
            <a:spLocks noChangeArrowheads="1"/>
          </p:cNvSpPr>
          <p:nvPr userDrawn="1"/>
        </p:nvSpPr>
        <p:spPr bwMode="auto">
          <a:xfrm>
            <a:off x="966789" y="442915"/>
            <a:ext cx="8166100" cy="695325"/>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bg-BG" sz="1350" dirty="0">
              <a:solidFill>
                <a:srgbClr val="000000"/>
              </a:solidFill>
            </a:endParaRPr>
          </a:p>
        </p:txBody>
      </p:sp>
      <p:sp>
        <p:nvSpPr>
          <p:cNvPr id="1031" name="Text Box 23"/>
          <p:cNvSpPr txBox="1">
            <a:spLocks noChangeArrowheads="1"/>
          </p:cNvSpPr>
          <p:nvPr userDrawn="1"/>
        </p:nvSpPr>
        <p:spPr bwMode="auto">
          <a:xfrm>
            <a:off x="865189" y="69850"/>
            <a:ext cx="756126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bg-BG" sz="900" b="1" dirty="0">
                <a:solidFill>
                  <a:srgbClr val="000099"/>
                </a:solidFill>
              </a:rPr>
              <a:t>АГЕНЦИЯ ЗА УСТОЙЧИВО ЕНЕРГИЙНО РАЗВИТИЕ</a:t>
            </a:r>
          </a:p>
        </p:txBody>
      </p:sp>
      <p:sp>
        <p:nvSpPr>
          <p:cNvPr id="1032" name="Freeform 24"/>
          <p:cNvSpPr>
            <a:spLocks noChangeArrowheads="1"/>
          </p:cNvSpPr>
          <p:nvPr userDrawn="1"/>
        </p:nvSpPr>
        <p:spPr bwMode="auto">
          <a:xfrm rot="10800000">
            <a:off x="14288" y="6062663"/>
            <a:ext cx="8878887" cy="360362"/>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bg-BG" sz="1350" dirty="0">
              <a:solidFill>
                <a:srgbClr val="000000"/>
              </a:solidFill>
            </a:endParaRPr>
          </a:p>
        </p:txBody>
      </p:sp>
      <p:sp>
        <p:nvSpPr>
          <p:cNvPr id="1033" name="Rectangle 25"/>
          <p:cNvSpPr>
            <a:spLocks noGrp="1" noChangeArrowheads="1"/>
          </p:cNvSpPr>
          <p:nvPr>
            <p:ph type="body" idx="1"/>
          </p:nvPr>
        </p:nvSpPr>
        <p:spPr bwMode="auto">
          <a:xfrm>
            <a:off x="785814" y="1600202"/>
            <a:ext cx="79009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bg-BG" altLang="en-US"/>
              <a:t>Click to edit Master text styles</a:t>
            </a:r>
          </a:p>
          <a:p>
            <a:pPr lvl="1"/>
            <a:r>
              <a:rPr lang="bg-BG" altLang="en-US"/>
              <a:t>Second level</a:t>
            </a:r>
          </a:p>
          <a:p>
            <a:pPr lvl="2"/>
            <a:r>
              <a:rPr lang="bg-BG" altLang="en-US"/>
              <a:t>Third level</a:t>
            </a:r>
          </a:p>
          <a:p>
            <a:pPr lvl="3"/>
            <a:r>
              <a:rPr lang="bg-BG" altLang="en-US"/>
              <a:t>Fourth level</a:t>
            </a:r>
          </a:p>
          <a:p>
            <a:pPr lvl="4"/>
            <a:r>
              <a:rPr lang="bg-BG" altLang="en-US"/>
              <a:t>Fifth level</a:t>
            </a:r>
          </a:p>
        </p:txBody>
      </p:sp>
      <p:pic>
        <p:nvPicPr>
          <p:cNvPr id="1034" name="Picture 11" descr="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79389" y="188915"/>
            <a:ext cx="665162"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19931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rtl="0" eaLnBrk="0" fontAlgn="base" hangingPunct="0">
        <a:spcBef>
          <a:spcPct val="0"/>
        </a:spcBef>
        <a:spcAft>
          <a:spcPct val="0"/>
        </a:spcAft>
        <a:defRPr sz="1500" b="1">
          <a:solidFill>
            <a:srgbClr val="000099"/>
          </a:solidFill>
          <a:latin typeface="+mj-lt"/>
          <a:ea typeface="+mj-ea"/>
          <a:cs typeface="+mj-cs"/>
        </a:defRPr>
      </a:lvl1pPr>
      <a:lvl2pPr algn="l" rtl="0" eaLnBrk="0" fontAlgn="base" hangingPunct="0">
        <a:spcBef>
          <a:spcPct val="0"/>
        </a:spcBef>
        <a:spcAft>
          <a:spcPct val="0"/>
        </a:spcAft>
        <a:defRPr sz="1500" b="1">
          <a:solidFill>
            <a:srgbClr val="000099"/>
          </a:solidFill>
          <a:latin typeface="Arial" charset="0"/>
        </a:defRPr>
      </a:lvl2pPr>
      <a:lvl3pPr algn="l" rtl="0" eaLnBrk="0" fontAlgn="base" hangingPunct="0">
        <a:spcBef>
          <a:spcPct val="0"/>
        </a:spcBef>
        <a:spcAft>
          <a:spcPct val="0"/>
        </a:spcAft>
        <a:defRPr sz="1500" b="1">
          <a:solidFill>
            <a:srgbClr val="000099"/>
          </a:solidFill>
          <a:latin typeface="Arial" charset="0"/>
        </a:defRPr>
      </a:lvl3pPr>
      <a:lvl4pPr algn="l" rtl="0" eaLnBrk="0" fontAlgn="base" hangingPunct="0">
        <a:spcBef>
          <a:spcPct val="0"/>
        </a:spcBef>
        <a:spcAft>
          <a:spcPct val="0"/>
        </a:spcAft>
        <a:defRPr sz="1500" b="1">
          <a:solidFill>
            <a:srgbClr val="000099"/>
          </a:solidFill>
          <a:latin typeface="Arial" charset="0"/>
        </a:defRPr>
      </a:lvl4pPr>
      <a:lvl5pPr algn="l" rtl="0" eaLnBrk="0" fontAlgn="base" hangingPunct="0">
        <a:spcBef>
          <a:spcPct val="0"/>
        </a:spcBef>
        <a:spcAft>
          <a:spcPct val="0"/>
        </a:spcAft>
        <a:defRPr sz="1500" b="1">
          <a:solidFill>
            <a:srgbClr val="000099"/>
          </a:solidFill>
          <a:latin typeface="Arial" charset="0"/>
        </a:defRPr>
      </a:lvl5pPr>
      <a:lvl6pPr marL="342900" algn="l" rtl="0" fontAlgn="base">
        <a:spcBef>
          <a:spcPct val="0"/>
        </a:spcBef>
        <a:spcAft>
          <a:spcPct val="0"/>
        </a:spcAft>
        <a:defRPr sz="1500" b="1">
          <a:solidFill>
            <a:srgbClr val="000099"/>
          </a:solidFill>
          <a:latin typeface="Arial" charset="0"/>
        </a:defRPr>
      </a:lvl6pPr>
      <a:lvl7pPr marL="685800" algn="l" rtl="0" fontAlgn="base">
        <a:spcBef>
          <a:spcPct val="0"/>
        </a:spcBef>
        <a:spcAft>
          <a:spcPct val="0"/>
        </a:spcAft>
        <a:defRPr sz="1500" b="1">
          <a:solidFill>
            <a:srgbClr val="000099"/>
          </a:solidFill>
          <a:latin typeface="Arial" charset="0"/>
        </a:defRPr>
      </a:lvl7pPr>
      <a:lvl8pPr marL="1028700" algn="l" rtl="0" fontAlgn="base">
        <a:spcBef>
          <a:spcPct val="0"/>
        </a:spcBef>
        <a:spcAft>
          <a:spcPct val="0"/>
        </a:spcAft>
        <a:defRPr sz="1500" b="1">
          <a:solidFill>
            <a:srgbClr val="000099"/>
          </a:solidFill>
          <a:latin typeface="Arial" charset="0"/>
        </a:defRPr>
      </a:lvl8pPr>
      <a:lvl9pPr marL="1371600" algn="l" rtl="0" fontAlgn="base">
        <a:spcBef>
          <a:spcPct val="0"/>
        </a:spcBef>
        <a:spcAft>
          <a:spcPct val="0"/>
        </a:spcAft>
        <a:defRPr sz="1500" b="1">
          <a:solidFill>
            <a:srgbClr val="000099"/>
          </a:solidFill>
          <a:latin typeface="Arial" charset="0"/>
        </a:defRPr>
      </a:lvl9pPr>
    </p:titleStyle>
    <p:bodyStyle>
      <a:lvl1pPr marL="257175" indent="-257175" algn="l" rtl="0" eaLnBrk="0" fontAlgn="base" hangingPunct="0">
        <a:spcBef>
          <a:spcPct val="20000"/>
        </a:spcBef>
        <a:spcAft>
          <a:spcPct val="0"/>
        </a:spcAft>
        <a:buClr>
          <a:srgbClr val="000099"/>
        </a:buClr>
        <a:buFont typeface="Wingdings" pitchFamily="2" charset="2"/>
        <a:buChar char="n"/>
        <a:defRPr sz="1500">
          <a:solidFill>
            <a:schemeClr val="tx1"/>
          </a:solidFill>
          <a:latin typeface="+mn-lt"/>
          <a:ea typeface="+mn-ea"/>
          <a:cs typeface="+mn-cs"/>
        </a:defRPr>
      </a:lvl1pPr>
      <a:lvl2pPr marL="502444" indent="-244079" algn="l" rtl="0" eaLnBrk="0" fontAlgn="base" hangingPunct="0">
        <a:spcBef>
          <a:spcPct val="20000"/>
        </a:spcBef>
        <a:spcAft>
          <a:spcPct val="0"/>
        </a:spcAft>
        <a:buClr>
          <a:srgbClr val="000099"/>
        </a:buClr>
        <a:buFont typeface="Wingdings" pitchFamily="2" charset="2"/>
        <a:buChar char="q"/>
        <a:defRPr>
          <a:solidFill>
            <a:schemeClr val="tx1"/>
          </a:solidFill>
          <a:latin typeface="+mn-lt"/>
        </a:defRPr>
      </a:lvl2pPr>
      <a:lvl3pPr marL="766763" indent="-263129" algn="l" rtl="0" eaLnBrk="0" fontAlgn="base" hangingPunct="0">
        <a:spcBef>
          <a:spcPct val="20000"/>
        </a:spcBef>
        <a:spcAft>
          <a:spcPct val="0"/>
        </a:spcAft>
        <a:buClr>
          <a:srgbClr val="000099"/>
        </a:buClr>
        <a:buFont typeface="Wingdings" pitchFamily="2" charset="2"/>
        <a:buChar char="n"/>
        <a:defRPr sz="1200">
          <a:solidFill>
            <a:schemeClr val="tx1"/>
          </a:solidFill>
          <a:latin typeface="+mn-lt"/>
        </a:defRPr>
      </a:lvl3pPr>
      <a:lvl4pPr marL="1004888" indent="-236935" algn="l" rtl="0" eaLnBrk="0" fontAlgn="base" hangingPunct="0">
        <a:spcBef>
          <a:spcPct val="20000"/>
        </a:spcBef>
        <a:spcAft>
          <a:spcPct val="0"/>
        </a:spcAft>
        <a:buClr>
          <a:srgbClr val="000099"/>
        </a:buClr>
        <a:buFont typeface="Wingdings" pitchFamily="2" charset="2"/>
        <a:buChar char="q"/>
        <a:defRPr sz="1050">
          <a:solidFill>
            <a:schemeClr val="tx1"/>
          </a:solidFill>
          <a:latin typeface="+mn-lt"/>
        </a:defRPr>
      </a:lvl4pPr>
      <a:lvl5pPr marL="1260872" indent="-254794" algn="l" rtl="0" eaLnBrk="0" fontAlgn="base" hangingPunct="0">
        <a:spcBef>
          <a:spcPct val="20000"/>
        </a:spcBef>
        <a:spcAft>
          <a:spcPct val="0"/>
        </a:spcAft>
        <a:buClr>
          <a:srgbClr val="000099"/>
        </a:buClr>
        <a:buFont typeface="Wingdings" pitchFamily="2" charset="2"/>
        <a:buChar char="§"/>
        <a:defRPr sz="1050">
          <a:solidFill>
            <a:schemeClr val="tx1"/>
          </a:solidFill>
          <a:latin typeface="+mn-lt"/>
        </a:defRPr>
      </a:lvl5pPr>
      <a:lvl6pPr marL="16037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6pPr>
      <a:lvl7pPr marL="19466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7pPr>
      <a:lvl8pPr marL="22895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8pPr>
      <a:lvl9pPr marL="26324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2F0428C-C5FD-44A2-9AD6-7050405722A9}"/>
              </a:ext>
            </a:extLst>
          </p:cNvPr>
          <p:cNvSpPr>
            <a:spLocks noGrp="1" noChangeArrowheads="1"/>
          </p:cNvSpPr>
          <p:nvPr>
            <p:ph type="title"/>
          </p:nvPr>
        </p:nvSpPr>
        <p:spPr bwMode="auto">
          <a:xfrm>
            <a:off x="1071563" y="533400"/>
            <a:ext cx="7499350" cy="735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US" altLang="en-US"/>
          </a:p>
        </p:txBody>
      </p:sp>
      <p:sp>
        <p:nvSpPr>
          <p:cNvPr id="115716" name="Rectangle 4">
            <a:extLst>
              <a:ext uri="{FF2B5EF4-FFF2-40B4-BE49-F238E27FC236}">
                <a16:creationId xmlns:a16="http://schemas.microsoft.com/office/drawing/2014/main" id="{2D8661A7-40FA-4454-9710-370048E08D66}"/>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Garamond" pitchFamily="18" charset="0"/>
              </a:defRPr>
            </a:lvl1pPr>
          </a:lstStyle>
          <a:p>
            <a:pPr>
              <a:defRPr/>
            </a:pPr>
            <a:endParaRPr lang="en-US" altLang="en-US"/>
          </a:p>
        </p:txBody>
      </p:sp>
      <p:sp>
        <p:nvSpPr>
          <p:cNvPr id="115717" name="Rectangle 5">
            <a:extLst>
              <a:ext uri="{FF2B5EF4-FFF2-40B4-BE49-F238E27FC236}">
                <a16:creationId xmlns:a16="http://schemas.microsoft.com/office/drawing/2014/main" id="{DFF8E627-971B-486B-AA7A-70E71144FB47}"/>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Garamond" pitchFamily="18" charset="0"/>
              </a:defRPr>
            </a:lvl1pPr>
          </a:lstStyle>
          <a:p>
            <a:pPr>
              <a:defRPr/>
            </a:pPr>
            <a:endParaRPr lang="en-US" altLang="en-US"/>
          </a:p>
        </p:txBody>
      </p:sp>
      <p:sp>
        <p:nvSpPr>
          <p:cNvPr id="115718" name="Rectangle 6">
            <a:extLst>
              <a:ext uri="{FF2B5EF4-FFF2-40B4-BE49-F238E27FC236}">
                <a16:creationId xmlns:a16="http://schemas.microsoft.com/office/drawing/2014/main" id="{EB46EE1A-B947-4EF4-B550-9E0F6E1E520D}"/>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1"/>
            </a:lvl1pPr>
          </a:lstStyle>
          <a:p>
            <a:pPr>
              <a:defRPr/>
            </a:pPr>
            <a:fld id="{A148419E-7884-48B0-9149-2D54628AB2EE}" type="slidenum">
              <a:rPr lang="en-US" altLang="en-US"/>
              <a:pPr>
                <a:defRPr/>
              </a:pPr>
              <a:t>‹#›</a:t>
            </a:fld>
            <a:endParaRPr lang="en-US" altLang="en-US"/>
          </a:p>
        </p:txBody>
      </p:sp>
      <p:sp>
        <p:nvSpPr>
          <p:cNvPr id="1030" name="Freeform 15">
            <a:extLst>
              <a:ext uri="{FF2B5EF4-FFF2-40B4-BE49-F238E27FC236}">
                <a16:creationId xmlns:a16="http://schemas.microsoft.com/office/drawing/2014/main" id="{37ED041F-B9D6-43F1-A43E-725BB33E63A1}"/>
              </a:ext>
            </a:extLst>
          </p:cNvPr>
          <p:cNvSpPr>
            <a:spLocks noChangeArrowheads="1"/>
          </p:cNvSpPr>
          <p:nvPr userDrawn="1"/>
        </p:nvSpPr>
        <p:spPr bwMode="auto">
          <a:xfrm>
            <a:off x="966788" y="442913"/>
            <a:ext cx="8166100" cy="695325"/>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a:p>
        </p:txBody>
      </p:sp>
      <p:sp>
        <p:nvSpPr>
          <p:cNvPr id="1031" name="Text Box 23">
            <a:extLst>
              <a:ext uri="{FF2B5EF4-FFF2-40B4-BE49-F238E27FC236}">
                <a16:creationId xmlns:a16="http://schemas.microsoft.com/office/drawing/2014/main" id="{8C3A40E6-71F3-4E83-A99B-38D97EB6CF88}"/>
              </a:ext>
            </a:extLst>
          </p:cNvPr>
          <p:cNvSpPr txBox="1">
            <a:spLocks noChangeArrowheads="1"/>
          </p:cNvSpPr>
          <p:nvPr userDrawn="1"/>
        </p:nvSpPr>
        <p:spPr bwMode="auto">
          <a:xfrm>
            <a:off x="865188" y="69850"/>
            <a:ext cx="756126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US" sz="1200" b="1">
                <a:solidFill>
                  <a:srgbClr val="000099"/>
                </a:solidFill>
              </a:rPr>
              <a:t>SUSTAINABLE ENERGY DEVELOPMENT AGENCY</a:t>
            </a:r>
            <a:endParaRPr lang="bg-BG" sz="1200" b="1">
              <a:solidFill>
                <a:srgbClr val="000099"/>
              </a:solidFill>
            </a:endParaRPr>
          </a:p>
        </p:txBody>
      </p:sp>
      <p:sp>
        <p:nvSpPr>
          <p:cNvPr id="1032" name="Freeform 24">
            <a:extLst>
              <a:ext uri="{FF2B5EF4-FFF2-40B4-BE49-F238E27FC236}">
                <a16:creationId xmlns:a16="http://schemas.microsoft.com/office/drawing/2014/main" id="{37DC7F12-1C88-48E7-9F09-875ABF9B4185}"/>
              </a:ext>
            </a:extLst>
          </p:cNvPr>
          <p:cNvSpPr>
            <a:spLocks noChangeArrowheads="1"/>
          </p:cNvSpPr>
          <p:nvPr userDrawn="1"/>
        </p:nvSpPr>
        <p:spPr bwMode="auto">
          <a:xfrm rot="10800000">
            <a:off x="14288" y="6062663"/>
            <a:ext cx="8878887" cy="360362"/>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rgbClr val="000099"/>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bg-BG"/>
          </a:p>
        </p:txBody>
      </p:sp>
      <p:sp>
        <p:nvSpPr>
          <p:cNvPr id="1033" name="Rectangle 25">
            <a:extLst>
              <a:ext uri="{FF2B5EF4-FFF2-40B4-BE49-F238E27FC236}">
                <a16:creationId xmlns:a16="http://schemas.microsoft.com/office/drawing/2014/main" id="{61AA90A2-924B-4F1F-A346-9BA9E8B2FCB5}"/>
              </a:ext>
            </a:extLst>
          </p:cNvPr>
          <p:cNvSpPr>
            <a:spLocks noGrp="1" noChangeArrowheads="1"/>
          </p:cNvSpPr>
          <p:nvPr>
            <p:ph type="body" idx="1"/>
          </p:nvPr>
        </p:nvSpPr>
        <p:spPr bwMode="auto">
          <a:xfrm>
            <a:off x="785813" y="1600200"/>
            <a:ext cx="79009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a:t>Click to edit Master text styles</a:t>
            </a:r>
          </a:p>
          <a:p>
            <a:pPr lvl="1"/>
            <a:r>
              <a:rPr lang="bg-BG" altLang="en-US"/>
              <a:t>Second level</a:t>
            </a:r>
          </a:p>
          <a:p>
            <a:pPr lvl="2"/>
            <a:r>
              <a:rPr lang="bg-BG" altLang="en-US"/>
              <a:t>Third level</a:t>
            </a:r>
          </a:p>
          <a:p>
            <a:pPr lvl="3"/>
            <a:r>
              <a:rPr lang="bg-BG" altLang="en-US"/>
              <a:t>Fourth level</a:t>
            </a:r>
          </a:p>
          <a:p>
            <a:pPr lvl="4"/>
            <a:r>
              <a:rPr lang="bg-BG" altLang="en-US"/>
              <a:t>Fifth level</a:t>
            </a:r>
          </a:p>
        </p:txBody>
      </p:sp>
      <p:pic>
        <p:nvPicPr>
          <p:cNvPr id="1034" name="Picture 26" descr="LOGO">
            <a:extLst>
              <a:ext uri="{FF2B5EF4-FFF2-40B4-BE49-F238E27FC236}">
                <a16:creationId xmlns:a16="http://schemas.microsoft.com/office/drawing/2014/main" id="{E765A15A-6B37-4CF7-8244-1BD5C6066BE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79388" y="115888"/>
            <a:ext cx="665162"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589892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hf hdr="0" ftr="0" dt="0"/>
  <p:txStyles>
    <p:titleStyle>
      <a:lvl1pPr algn="l" rtl="0" eaLnBrk="0" fontAlgn="base" hangingPunct="0">
        <a:spcBef>
          <a:spcPct val="0"/>
        </a:spcBef>
        <a:spcAft>
          <a:spcPct val="0"/>
        </a:spcAft>
        <a:defRPr sz="2000" b="1">
          <a:solidFill>
            <a:srgbClr val="000099"/>
          </a:solidFill>
          <a:latin typeface="+mj-lt"/>
          <a:ea typeface="+mj-ea"/>
          <a:cs typeface="+mj-cs"/>
        </a:defRPr>
      </a:lvl1pPr>
      <a:lvl2pPr algn="l" rtl="0" eaLnBrk="0" fontAlgn="base" hangingPunct="0">
        <a:spcBef>
          <a:spcPct val="0"/>
        </a:spcBef>
        <a:spcAft>
          <a:spcPct val="0"/>
        </a:spcAft>
        <a:defRPr sz="2000" b="1">
          <a:solidFill>
            <a:srgbClr val="000099"/>
          </a:solidFill>
          <a:latin typeface="Arial" charset="0"/>
        </a:defRPr>
      </a:lvl2pPr>
      <a:lvl3pPr algn="l" rtl="0" eaLnBrk="0" fontAlgn="base" hangingPunct="0">
        <a:spcBef>
          <a:spcPct val="0"/>
        </a:spcBef>
        <a:spcAft>
          <a:spcPct val="0"/>
        </a:spcAft>
        <a:defRPr sz="2000" b="1">
          <a:solidFill>
            <a:srgbClr val="000099"/>
          </a:solidFill>
          <a:latin typeface="Arial" charset="0"/>
        </a:defRPr>
      </a:lvl3pPr>
      <a:lvl4pPr algn="l" rtl="0" eaLnBrk="0" fontAlgn="base" hangingPunct="0">
        <a:spcBef>
          <a:spcPct val="0"/>
        </a:spcBef>
        <a:spcAft>
          <a:spcPct val="0"/>
        </a:spcAft>
        <a:defRPr sz="2000" b="1">
          <a:solidFill>
            <a:srgbClr val="000099"/>
          </a:solidFill>
          <a:latin typeface="Arial" charset="0"/>
        </a:defRPr>
      </a:lvl4pPr>
      <a:lvl5pPr algn="l" rtl="0" eaLnBrk="0" fontAlgn="base" hangingPunct="0">
        <a:spcBef>
          <a:spcPct val="0"/>
        </a:spcBef>
        <a:spcAft>
          <a:spcPct val="0"/>
        </a:spcAft>
        <a:defRPr sz="2000" b="1">
          <a:solidFill>
            <a:srgbClr val="000099"/>
          </a:solidFill>
          <a:latin typeface="Arial" charset="0"/>
        </a:defRPr>
      </a:lvl5pPr>
      <a:lvl6pPr marL="457200" algn="l" rtl="0" fontAlgn="base">
        <a:spcBef>
          <a:spcPct val="0"/>
        </a:spcBef>
        <a:spcAft>
          <a:spcPct val="0"/>
        </a:spcAft>
        <a:defRPr sz="2000" b="1">
          <a:solidFill>
            <a:srgbClr val="000099"/>
          </a:solidFill>
          <a:latin typeface="Arial" charset="0"/>
        </a:defRPr>
      </a:lvl6pPr>
      <a:lvl7pPr marL="914400" algn="l" rtl="0" fontAlgn="base">
        <a:spcBef>
          <a:spcPct val="0"/>
        </a:spcBef>
        <a:spcAft>
          <a:spcPct val="0"/>
        </a:spcAft>
        <a:defRPr sz="2000" b="1">
          <a:solidFill>
            <a:srgbClr val="000099"/>
          </a:solidFill>
          <a:latin typeface="Arial" charset="0"/>
        </a:defRPr>
      </a:lvl7pPr>
      <a:lvl8pPr marL="1371600" algn="l" rtl="0" fontAlgn="base">
        <a:spcBef>
          <a:spcPct val="0"/>
        </a:spcBef>
        <a:spcAft>
          <a:spcPct val="0"/>
        </a:spcAft>
        <a:defRPr sz="2000" b="1">
          <a:solidFill>
            <a:srgbClr val="000099"/>
          </a:solidFill>
          <a:latin typeface="Arial" charset="0"/>
        </a:defRPr>
      </a:lvl8pPr>
      <a:lvl9pPr marL="1828800" algn="l" rtl="0" fontAlgn="base">
        <a:spcBef>
          <a:spcPct val="0"/>
        </a:spcBef>
        <a:spcAft>
          <a:spcPct val="0"/>
        </a:spcAft>
        <a:defRPr sz="2000" b="1">
          <a:solidFill>
            <a:srgbClr val="000099"/>
          </a:solidFill>
          <a:latin typeface="Arial" charset="0"/>
        </a:defRPr>
      </a:lvl9pPr>
    </p:titleStyle>
    <p:bodyStyle>
      <a:lvl1pPr marL="342900" indent="-342900" algn="l" rtl="0" eaLnBrk="0" fontAlgn="base" hangingPunct="0">
        <a:spcBef>
          <a:spcPct val="20000"/>
        </a:spcBef>
        <a:spcAft>
          <a:spcPct val="0"/>
        </a:spcAft>
        <a:buClr>
          <a:srgbClr val="000099"/>
        </a:buClr>
        <a:buFont typeface="Wingdings" panose="05000000000000000000" pitchFamily="2" charset="2"/>
        <a:buChar char="n"/>
        <a:defRPr sz="2000">
          <a:solidFill>
            <a:schemeClr val="tx1"/>
          </a:solidFill>
          <a:latin typeface="+mn-lt"/>
          <a:ea typeface="+mn-ea"/>
          <a:cs typeface="+mn-cs"/>
        </a:defRPr>
      </a:lvl1pPr>
      <a:lvl2pPr marL="669925" indent="-325438" algn="l" rtl="0" eaLnBrk="0" fontAlgn="base" hangingPunct="0">
        <a:spcBef>
          <a:spcPct val="20000"/>
        </a:spcBef>
        <a:spcAft>
          <a:spcPct val="0"/>
        </a:spcAft>
        <a:buClr>
          <a:srgbClr val="000099"/>
        </a:buClr>
        <a:buFont typeface="Wingdings" panose="05000000000000000000" pitchFamily="2" charset="2"/>
        <a:buChar char="q"/>
        <a:defRPr>
          <a:solidFill>
            <a:schemeClr val="tx1"/>
          </a:solidFill>
          <a:latin typeface="+mn-lt"/>
        </a:defRPr>
      </a:lvl2pPr>
      <a:lvl3pPr marL="1022350" indent="-350838" algn="l" rtl="0" eaLnBrk="0" fontAlgn="base" hangingPunct="0">
        <a:spcBef>
          <a:spcPct val="20000"/>
        </a:spcBef>
        <a:spcAft>
          <a:spcPct val="0"/>
        </a:spcAft>
        <a:buClr>
          <a:srgbClr val="000099"/>
        </a:buClr>
        <a:buFont typeface="Wingdings" panose="05000000000000000000" pitchFamily="2" charset="2"/>
        <a:buChar char="n"/>
        <a:defRPr sz="1600">
          <a:solidFill>
            <a:schemeClr val="tx1"/>
          </a:solidFill>
          <a:latin typeface="+mn-lt"/>
        </a:defRPr>
      </a:lvl3pPr>
      <a:lvl4pPr marL="1339850" indent="-315913" algn="l" rtl="0" eaLnBrk="0" fontAlgn="base" hangingPunct="0">
        <a:spcBef>
          <a:spcPct val="20000"/>
        </a:spcBef>
        <a:spcAft>
          <a:spcPct val="0"/>
        </a:spcAft>
        <a:buClr>
          <a:srgbClr val="000099"/>
        </a:buClr>
        <a:buFont typeface="Wingdings" panose="05000000000000000000" pitchFamily="2" charset="2"/>
        <a:buChar char="q"/>
        <a:defRPr sz="1400">
          <a:solidFill>
            <a:schemeClr val="tx1"/>
          </a:solidFill>
          <a:latin typeface="+mn-lt"/>
        </a:defRPr>
      </a:lvl4pPr>
      <a:lvl5pPr marL="1681163" indent="-339725" algn="l" rtl="0" eaLnBrk="0" fontAlgn="base" hangingPunct="0">
        <a:spcBef>
          <a:spcPct val="20000"/>
        </a:spcBef>
        <a:spcAft>
          <a:spcPct val="0"/>
        </a:spcAft>
        <a:buClr>
          <a:srgbClr val="000099"/>
        </a:buClr>
        <a:buFont typeface="Wingdings" panose="05000000000000000000" pitchFamily="2" charset="2"/>
        <a:buChar char="§"/>
        <a:defRPr sz="1400">
          <a:solidFill>
            <a:schemeClr val="tx1"/>
          </a:solidFill>
          <a:latin typeface="+mn-lt"/>
        </a:defRPr>
      </a:lvl5pPr>
      <a:lvl6pPr marL="2138363" indent="-339725" algn="l" rtl="0" fontAlgn="base">
        <a:spcBef>
          <a:spcPct val="20000"/>
        </a:spcBef>
        <a:spcAft>
          <a:spcPct val="0"/>
        </a:spcAft>
        <a:buClr>
          <a:srgbClr val="000099"/>
        </a:buClr>
        <a:buFont typeface="Wingdings" pitchFamily="2" charset="2"/>
        <a:buChar char="§"/>
        <a:defRPr sz="1400">
          <a:solidFill>
            <a:schemeClr val="tx1"/>
          </a:solidFill>
          <a:latin typeface="+mn-lt"/>
        </a:defRPr>
      </a:lvl6pPr>
      <a:lvl7pPr marL="2595563" indent="-339725" algn="l" rtl="0" fontAlgn="base">
        <a:spcBef>
          <a:spcPct val="20000"/>
        </a:spcBef>
        <a:spcAft>
          <a:spcPct val="0"/>
        </a:spcAft>
        <a:buClr>
          <a:srgbClr val="000099"/>
        </a:buClr>
        <a:buFont typeface="Wingdings" pitchFamily="2" charset="2"/>
        <a:buChar char="§"/>
        <a:defRPr sz="1400">
          <a:solidFill>
            <a:schemeClr val="tx1"/>
          </a:solidFill>
          <a:latin typeface="+mn-lt"/>
        </a:defRPr>
      </a:lvl7pPr>
      <a:lvl8pPr marL="3052763" indent="-339725" algn="l" rtl="0" fontAlgn="base">
        <a:spcBef>
          <a:spcPct val="20000"/>
        </a:spcBef>
        <a:spcAft>
          <a:spcPct val="0"/>
        </a:spcAft>
        <a:buClr>
          <a:srgbClr val="000099"/>
        </a:buClr>
        <a:buFont typeface="Wingdings" pitchFamily="2" charset="2"/>
        <a:buChar char="§"/>
        <a:defRPr sz="1400">
          <a:solidFill>
            <a:schemeClr val="tx1"/>
          </a:solidFill>
          <a:latin typeface="+mn-lt"/>
        </a:defRPr>
      </a:lvl8pPr>
      <a:lvl9pPr marL="3509963" indent="-339725" algn="l" rtl="0" fontAlgn="base">
        <a:spcBef>
          <a:spcPct val="20000"/>
        </a:spcBef>
        <a:spcAft>
          <a:spcPct val="0"/>
        </a:spcAft>
        <a:buClr>
          <a:srgbClr val="000099"/>
        </a:buClr>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eea.government.bg/bg/narachnitz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eea.government.bg/documents/Forma_ZEVI_new_final.xl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seea.government.bg/documents/LTRS_Bulgaria.pdf"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5.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2241157" y="5431897"/>
            <a:ext cx="6513910" cy="581025"/>
          </a:xfrm>
        </p:spPr>
        <p:txBody>
          <a:bodyPr/>
          <a:lstStyle/>
          <a:p>
            <a:pPr eaLnBrk="1" hangingPunct="1">
              <a:spcBef>
                <a:spcPct val="0"/>
              </a:spcBef>
              <a:buClrTx/>
              <a:defRPr/>
            </a:pPr>
            <a:r>
              <a:rPr lang="bg-BG" altLang="en-US" sz="1400" b="1" kern="1200" dirty="0">
                <a:solidFill>
                  <a:srgbClr val="000099"/>
                </a:solidFill>
                <a:latin typeface="Times New Roman" pitchFamily="18" charset="0"/>
                <a:cs typeface="Times New Roman" pitchFamily="18" charset="0"/>
              </a:rPr>
              <a:t>инж. Петя Нешева</a:t>
            </a:r>
          </a:p>
          <a:p>
            <a:pPr eaLnBrk="1" hangingPunct="1">
              <a:defRPr/>
            </a:pPr>
            <a:r>
              <a:rPr lang="bg-BG" altLang="en-US" sz="1400" dirty="0">
                <a:solidFill>
                  <a:srgbClr val="000099"/>
                </a:solidFill>
                <a:latin typeface="Times New Roman" pitchFamily="18" charset="0"/>
                <a:cs typeface="Times New Roman" pitchFamily="18" charset="0"/>
              </a:rPr>
              <a:t>Главен експерт ТЗ- Пловдив</a:t>
            </a:r>
          </a:p>
        </p:txBody>
      </p:sp>
      <p:sp>
        <p:nvSpPr>
          <p:cNvPr id="4" name="Rectangle 4"/>
          <p:cNvSpPr txBox="1">
            <a:spLocks noChangeArrowheads="1"/>
          </p:cNvSpPr>
          <p:nvPr/>
        </p:nvSpPr>
        <p:spPr bwMode="auto">
          <a:xfrm>
            <a:off x="3140055" y="3113523"/>
            <a:ext cx="5591736" cy="1367906"/>
          </a:xfrm>
          <a:prstGeom prst="rect">
            <a:avLst/>
          </a:prstGeom>
          <a:noFill/>
          <a:ln w="9525">
            <a:noFill/>
            <a:miter lim="800000"/>
            <a:headEnd/>
            <a:tailEnd/>
          </a:ln>
        </p:spPr>
        <p:txBody>
          <a:bodyPr/>
          <a:lstStyle/>
          <a:p>
            <a:r>
              <a:rPr lang="bg-BG" b="1" dirty="0">
                <a:solidFill>
                  <a:srgbClr val="000099"/>
                </a:solidFill>
                <a:latin typeface="Arial" panose="020B0604020202020204" pitchFamily="34" charset="0"/>
                <a:ea typeface="Verdana" panose="020B0604030504040204" pitchFamily="34" charset="0"/>
                <a:cs typeface="Arial" panose="020B0604020202020204" pitchFamily="34" charset="0"/>
              </a:rPr>
              <a:t>ЗЕВИ</a:t>
            </a:r>
          </a:p>
          <a:p>
            <a:r>
              <a:rPr lang="bg-BG" b="1" dirty="0">
                <a:solidFill>
                  <a:srgbClr val="000099"/>
                </a:solidFill>
                <a:latin typeface="Arial" panose="020B0604020202020204" pitchFamily="34" charset="0"/>
                <a:ea typeface="Verdana" panose="020B0604030504040204" pitchFamily="34" charset="0"/>
                <a:cs typeface="Arial" panose="020B0604020202020204" pitchFamily="34" charset="0"/>
              </a:rPr>
              <a:t>ЗЕЕ</a:t>
            </a:r>
            <a:endParaRPr lang="ru-RU" b="1" dirty="0">
              <a:solidFill>
                <a:srgbClr val="000099"/>
              </a:solidFill>
              <a:latin typeface="Arial" panose="020B0604020202020204" pitchFamily="34" charset="0"/>
              <a:ea typeface="Verdana" panose="020B0604030504040204" pitchFamily="34" charset="0"/>
              <a:cs typeface="Arial" panose="020B0604020202020204" pitchFamily="34" charset="0"/>
            </a:endParaRPr>
          </a:p>
        </p:txBody>
      </p:sp>
      <p:sp>
        <p:nvSpPr>
          <p:cNvPr id="5" name="Rectangle 3"/>
          <p:cNvSpPr txBox="1">
            <a:spLocks noChangeArrowheads="1"/>
          </p:cNvSpPr>
          <p:nvPr/>
        </p:nvSpPr>
        <p:spPr bwMode="auto">
          <a:xfrm>
            <a:off x="125260" y="6382365"/>
            <a:ext cx="3959271"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r" rtl="0" eaLnBrk="0" fontAlgn="base" hangingPunct="0">
              <a:spcBef>
                <a:spcPct val="20000"/>
              </a:spcBef>
              <a:spcAft>
                <a:spcPct val="0"/>
              </a:spcAft>
              <a:buClr>
                <a:srgbClr val="000099"/>
              </a:buClr>
              <a:buFont typeface="Wingdings" pitchFamily="2" charset="2"/>
              <a:buNone/>
              <a:defRPr sz="1125">
                <a:solidFill>
                  <a:schemeClr val="tx1"/>
                </a:solidFill>
                <a:latin typeface="+mn-lt"/>
                <a:ea typeface="+mn-ea"/>
                <a:cs typeface="+mn-cs"/>
              </a:defRPr>
            </a:lvl1pPr>
            <a:lvl2pPr marL="502444" indent="-244079" algn="l" rtl="0" eaLnBrk="0" fontAlgn="base" hangingPunct="0">
              <a:spcBef>
                <a:spcPct val="20000"/>
              </a:spcBef>
              <a:spcAft>
                <a:spcPct val="0"/>
              </a:spcAft>
              <a:buClr>
                <a:srgbClr val="000099"/>
              </a:buClr>
              <a:buFont typeface="Wingdings" pitchFamily="2" charset="2"/>
              <a:buChar char="q"/>
              <a:defRPr>
                <a:solidFill>
                  <a:schemeClr val="tx1"/>
                </a:solidFill>
                <a:latin typeface="+mn-lt"/>
              </a:defRPr>
            </a:lvl2pPr>
            <a:lvl3pPr marL="766763" indent="-263129" algn="l" rtl="0" eaLnBrk="0" fontAlgn="base" hangingPunct="0">
              <a:spcBef>
                <a:spcPct val="20000"/>
              </a:spcBef>
              <a:spcAft>
                <a:spcPct val="0"/>
              </a:spcAft>
              <a:buClr>
                <a:srgbClr val="000099"/>
              </a:buClr>
              <a:buFont typeface="Wingdings" pitchFamily="2" charset="2"/>
              <a:buChar char="n"/>
              <a:defRPr sz="1200">
                <a:solidFill>
                  <a:schemeClr val="tx1"/>
                </a:solidFill>
                <a:latin typeface="+mn-lt"/>
              </a:defRPr>
            </a:lvl3pPr>
            <a:lvl4pPr marL="1004888" indent="-236935" algn="l" rtl="0" eaLnBrk="0" fontAlgn="base" hangingPunct="0">
              <a:spcBef>
                <a:spcPct val="20000"/>
              </a:spcBef>
              <a:spcAft>
                <a:spcPct val="0"/>
              </a:spcAft>
              <a:buClr>
                <a:srgbClr val="000099"/>
              </a:buClr>
              <a:buFont typeface="Wingdings" pitchFamily="2" charset="2"/>
              <a:buChar char="q"/>
              <a:defRPr sz="1050">
                <a:solidFill>
                  <a:schemeClr val="tx1"/>
                </a:solidFill>
                <a:latin typeface="+mn-lt"/>
              </a:defRPr>
            </a:lvl4pPr>
            <a:lvl5pPr marL="1260872" indent="-254794" algn="l" rtl="0" eaLnBrk="0" fontAlgn="base" hangingPunct="0">
              <a:spcBef>
                <a:spcPct val="20000"/>
              </a:spcBef>
              <a:spcAft>
                <a:spcPct val="0"/>
              </a:spcAft>
              <a:buClr>
                <a:srgbClr val="000099"/>
              </a:buClr>
              <a:buFont typeface="Wingdings" pitchFamily="2" charset="2"/>
              <a:buChar char="§"/>
              <a:defRPr sz="1050">
                <a:solidFill>
                  <a:schemeClr val="tx1"/>
                </a:solidFill>
                <a:latin typeface="+mn-lt"/>
              </a:defRPr>
            </a:lvl5pPr>
            <a:lvl6pPr marL="16037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6pPr>
            <a:lvl7pPr marL="19466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7pPr>
            <a:lvl8pPr marL="22895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8pPr>
            <a:lvl9pPr marL="2632472" indent="-254794" algn="l" rtl="0" fontAlgn="base">
              <a:spcBef>
                <a:spcPct val="20000"/>
              </a:spcBef>
              <a:spcAft>
                <a:spcPct val="0"/>
              </a:spcAft>
              <a:buClr>
                <a:srgbClr val="000099"/>
              </a:buClr>
              <a:buFont typeface="Wingdings" pitchFamily="2" charset="2"/>
              <a:buChar char="§"/>
              <a:defRPr sz="1050">
                <a:solidFill>
                  <a:schemeClr val="tx1"/>
                </a:solidFill>
                <a:latin typeface="+mn-lt"/>
              </a:defRPr>
            </a:lvl9pPr>
          </a:lstStyle>
          <a:p>
            <a:pPr algn="l" eaLnBrk="1" hangingPunct="1"/>
            <a:r>
              <a:rPr lang="bg-BG" altLang="en-US" sz="1200" kern="0" dirty="0">
                <a:solidFill>
                  <a:srgbClr val="000099"/>
                </a:solidFill>
                <a:latin typeface="Arial" panose="020B0604020202020204" pitchFamily="34" charset="0"/>
                <a:cs typeface="Arial" panose="020B0604020202020204" pitchFamily="34" charset="0"/>
              </a:rPr>
              <a:t>Смолян 29 февруари 2024 г.</a:t>
            </a:r>
          </a:p>
        </p:txBody>
      </p:sp>
    </p:spTree>
    <p:extLst>
      <p:ext uri="{BB962C8B-B14F-4D97-AF65-F5344CB8AC3E}">
        <p14:creationId xmlns:p14="http://schemas.microsoft.com/office/powerpoint/2010/main" val="338785178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ED012F-6082-4780-A90B-B965AECBB193}"/>
              </a:ext>
            </a:extLst>
          </p:cNvPr>
          <p:cNvSpPr>
            <a:spLocks noGrp="1"/>
          </p:cNvSpPr>
          <p:nvPr>
            <p:ph type="sldNum" sz="quarter" idx="12"/>
          </p:nvPr>
        </p:nvSpPr>
        <p:spPr/>
        <p:txBody>
          <a:bodyPr/>
          <a:lstStyle/>
          <a:p>
            <a:pPr>
              <a:defRPr/>
            </a:pPr>
            <a:fld id="{D9F8EA7C-B0B3-45EF-B03C-B140CA3088E8}" type="slidenum">
              <a:rPr lang="en-US" altLang="en-US" smtClean="0"/>
              <a:pPr>
                <a:defRPr/>
              </a:pPr>
              <a:t>10</a:t>
            </a:fld>
            <a:endParaRPr lang="en-US" altLang="en-US"/>
          </a:p>
        </p:txBody>
      </p:sp>
      <p:sp>
        <p:nvSpPr>
          <p:cNvPr id="159"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6" y="507544"/>
            <a:ext cx="7768490" cy="673983"/>
          </a:xfrm>
        </p:spPr>
        <p:txBody>
          <a:bodyPr/>
          <a:lstStyle/>
          <a:p>
            <a:r>
              <a:rPr lang="ru-RU" altLang="en-US" sz="1800" dirty="0">
                <a:latin typeface="Arial" panose="020B0604020202020204" pitchFamily="34" charset="0"/>
                <a:ea typeface="Verdana" panose="020B0604030504040204" pitchFamily="34" charset="0"/>
                <a:cs typeface="Arial" panose="020B0604020202020204" pitchFamily="34" charset="0"/>
              </a:rPr>
              <a:t>Закон за енергията от възобновяеми източници</a:t>
            </a:r>
            <a:r>
              <a:rPr lang="en-US" altLang="en-US" sz="1800" dirty="0">
                <a:latin typeface="Arial" panose="020B0604020202020204" pitchFamily="34" charset="0"/>
                <a:ea typeface="Verdana" panose="020B0604030504040204" pitchFamily="34" charset="0"/>
                <a:cs typeface="Arial" panose="020B0604020202020204" pitchFamily="34" charset="0"/>
              </a:rPr>
              <a:t/>
            </a:r>
            <a:br>
              <a:rPr lang="en-US" altLang="en-US" sz="1800" dirty="0">
                <a:latin typeface="Arial" panose="020B0604020202020204" pitchFamily="34" charset="0"/>
                <a:ea typeface="Verdana" panose="020B0604030504040204" pitchFamily="34" charset="0"/>
                <a:cs typeface="Arial" panose="020B0604020202020204" pitchFamily="34" charset="0"/>
              </a:rPr>
            </a:br>
            <a:r>
              <a:rPr lang="bg-BG" altLang="en-US" sz="1400" i="1" dirty="0">
                <a:latin typeface="Arial" panose="020B0604020202020204" pitchFamily="34" charset="0"/>
                <a:ea typeface="Verdana" panose="020B0604030504040204" pitchFamily="34" charset="0"/>
                <a:cs typeface="Arial" panose="020B0604020202020204" pitchFamily="34" charset="0"/>
              </a:rPr>
              <a:t>ДВ </a:t>
            </a:r>
            <a:r>
              <a:rPr lang="ru-RU" altLang="en-US" sz="1400" i="1" dirty="0">
                <a:latin typeface="Arial" panose="020B0604020202020204" pitchFamily="34" charset="0"/>
                <a:ea typeface="Verdana" panose="020B0604030504040204" pitchFamily="34" charset="0"/>
                <a:cs typeface="Arial" panose="020B0604020202020204" pitchFamily="34" charset="0"/>
              </a:rPr>
              <a:t>бр. 86 от 13.10.2023 г.</a:t>
            </a:r>
            <a:endParaRPr lang="bg-BG" altLang="en-US" sz="1400" i="1" dirty="0">
              <a:solidFill>
                <a:srgbClr val="7030A0"/>
              </a:solidFill>
              <a:latin typeface="Arial" panose="020B0604020202020204" pitchFamily="34" charset="0"/>
              <a:ea typeface="Verdana" panose="020B0604030504040204" pitchFamily="34" charset="0"/>
              <a:cs typeface="Arial" panose="020B0604020202020204" pitchFamily="34" charset="0"/>
            </a:endParaRPr>
          </a:p>
        </p:txBody>
      </p:sp>
      <p:grpSp>
        <p:nvGrpSpPr>
          <p:cNvPr id="9" name="Group 8"/>
          <p:cNvGrpSpPr/>
          <p:nvPr/>
        </p:nvGrpSpPr>
        <p:grpSpPr>
          <a:xfrm>
            <a:off x="256854" y="1364828"/>
            <a:ext cx="8887146" cy="4958090"/>
            <a:chOff x="325125" y="1305193"/>
            <a:chExt cx="8887146" cy="4958090"/>
          </a:xfrm>
        </p:grpSpPr>
        <p:grpSp>
          <p:nvGrpSpPr>
            <p:cNvPr id="10" name="Group 9"/>
            <p:cNvGrpSpPr/>
            <p:nvPr/>
          </p:nvGrpSpPr>
          <p:grpSpPr>
            <a:xfrm>
              <a:off x="325125" y="1943992"/>
              <a:ext cx="8887146" cy="4319291"/>
              <a:chOff x="631105" y="1673200"/>
              <a:chExt cx="8454106" cy="3948207"/>
            </a:xfrm>
          </p:grpSpPr>
          <p:grpSp>
            <p:nvGrpSpPr>
              <p:cNvPr id="13" name="Google Shape;60;p16"/>
              <p:cNvGrpSpPr/>
              <p:nvPr/>
            </p:nvGrpSpPr>
            <p:grpSpPr>
              <a:xfrm>
                <a:off x="1696915" y="2078800"/>
                <a:ext cx="5752610" cy="629875"/>
                <a:chOff x="1696915" y="2078800"/>
                <a:chExt cx="5752610" cy="629875"/>
              </a:xfrm>
            </p:grpSpPr>
            <p:cxnSp>
              <p:nvCxnSpPr>
                <p:cNvPr id="28" name="Google Shape;61;p16"/>
                <p:cNvCxnSpPr>
                  <a:stCxn id="14" idx="2"/>
                  <a:endCxn id="15" idx="0"/>
                </p:cNvCxnSpPr>
                <p:nvPr/>
              </p:nvCxnSpPr>
              <p:spPr>
                <a:xfrm rot="5400000">
                  <a:off x="2819521" y="956195"/>
                  <a:ext cx="629874" cy="2875086"/>
                </a:xfrm>
                <a:prstGeom prst="bentConnector3">
                  <a:avLst>
                    <a:gd name="adj1" fmla="val 50000"/>
                  </a:avLst>
                </a:prstGeom>
                <a:noFill/>
                <a:ln w="19050" cap="flat" cmpd="sng">
                  <a:solidFill>
                    <a:srgbClr val="000000"/>
                  </a:solidFill>
                  <a:prstDash val="solid"/>
                  <a:round/>
                  <a:headEnd type="none" w="med" len="med"/>
                  <a:tailEnd type="none" w="med" len="med"/>
                </a:ln>
              </p:spPr>
            </p:cxnSp>
            <p:cxnSp>
              <p:nvCxnSpPr>
                <p:cNvPr id="29" name="Google Shape;68;p16"/>
                <p:cNvCxnSpPr>
                  <a:stCxn id="14" idx="2"/>
                  <a:endCxn id="17" idx="0"/>
                </p:cNvCxnSpPr>
                <p:nvPr/>
              </p:nvCxnSpPr>
              <p:spPr>
                <a:xfrm rot="16200000" flipH="1">
                  <a:off x="5695826" y="954974"/>
                  <a:ext cx="629873" cy="2877525"/>
                </a:xfrm>
                <a:prstGeom prst="bentConnector3">
                  <a:avLst>
                    <a:gd name="adj1" fmla="val 50000"/>
                  </a:avLst>
                </a:prstGeom>
                <a:noFill/>
                <a:ln w="19050" cap="flat" cmpd="sng">
                  <a:solidFill>
                    <a:srgbClr val="000000"/>
                  </a:solidFill>
                  <a:prstDash val="solid"/>
                  <a:round/>
                  <a:headEnd type="none" w="med" len="med"/>
                  <a:tailEnd type="none" w="med" len="med"/>
                </a:ln>
              </p:spPr>
            </p:cxnSp>
          </p:grpSp>
          <p:sp>
            <p:nvSpPr>
              <p:cNvPr id="14" name="Google Shape;62;p16"/>
              <p:cNvSpPr/>
              <p:nvPr/>
            </p:nvSpPr>
            <p:spPr>
              <a:xfrm>
                <a:off x="3793050" y="1673200"/>
                <a:ext cx="1557900" cy="405600"/>
              </a:xfrm>
              <a:prstGeom prst="roundRect">
                <a:avLst>
                  <a:gd name="adj" fmla="val 50000"/>
                </a:avLst>
              </a:prstGeom>
              <a:noFill/>
              <a:ln w="38100" cap="flat" cmpd="sng">
                <a:solidFill>
                  <a:srgbClr val="2479AE"/>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bg-BG" sz="1200" b="0"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rPr>
                  <a:t>Нови текстове</a:t>
                </a:r>
                <a:endParaRPr kumimoji="0" lang="en" sz="1200" b="0"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bg-BG" sz="1200" kern="0" dirty="0">
                    <a:solidFill>
                      <a:srgbClr val="002060"/>
                    </a:solidFill>
                    <a:ea typeface="Fira Sans Extra Condensed SemiBold"/>
                    <a:cs typeface="Fira Sans Extra Condensed SemiBold"/>
                    <a:sym typeface="Fira Sans Extra Condensed SemiBold"/>
                  </a:rPr>
                  <a:t>Чл. </a:t>
                </a:r>
                <a:r>
                  <a:rPr lang="en" sz="1200" kern="0" dirty="0">
                    <a:solidFill>
                      <a:srgbClr val="002060"/>
                    </a:solidFill>
                    <a:ea typeface="Fira Sans Extra Condensed SemiBold"/>
                    <a:cs typeface="Fira Sans Extra Condensed SemiBold"/>
                    <a:sym typeface="Fira Sans Extra Condensed SemiBold"/>
                  </a:rPr>
                  <a:t>18a </a:t>
                </a:r>
                <a:r>
                  <a:rPr lang="bg-BG" sz="1200" kern="0" dirty="0">
                    <a:solidFill>
                      <a:srgbClr val="002060"/>
                    </a:solidFill>
                    <a:ea typeface="Fira Sans Extra Condensed SemiBold"/>
                    <a:cs typeface="Fira Sans Extra Condensed SemiBold"/>
                    <a:sym typeface="Fira Sans Extra Condensed SemiBold"/>
                  </a:rPr>
                  <a:t>и чл.</a:t>
                </a:r>
                <a:r>
                  <a:rPr lang="en" sz="1200" kern="0" dirty="0">
                    <a:solidFill>
                      <a:srgbClr val="002060"/>
                    </a:solidFill>
                    <a:ea typeface="Fira Sans Extra Condensed SemiBold"/>
                    <a:cs typeface="Fira Sans Extra Condensed SemiBold"/>
                    <a:sym typeface="Fira Sans Extra Condensed SemiBold"/>
                  </a:rPr>
                  <a:t> 18</a:t>
                </a:r>
                <a:r>
                  <a:rPr lang="bg-BG" sz="1200" kern="0" dirty="0">
                    <a:solidFill>
                      <a:srgbClr val="002060"/>
                    </a:solidFill>
                    <a:ea typeface="Fira Sans Extra Condensed SemiBold"/>
                    <a:cs typeface="Fira Sans Extra Condensed SemiBold"/>
                    <a:sym typeface="Fira Sans Extra Condensed SemiBold"/>
                  </a:rPr>
                  <a:t>б</a:t>
                </a:r>
                <a:endParaRPr kumimoji="0" sz="1200" b="0"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endParaRPr>
              </a:p>
            </p:txBody>
          </p:sp>
          <p:sp>
            <p:nvSpPr>
              <p:cNvPr id="15" name="Google Shape;63;p16"/>
              <p:cNvSpPr/>
              <p:nvPr/>
            </p:nvSpPr>
            <p:spPr>
              <a:xfrm>
                <a:off x="915526" y="2708675"/>
                <a:ext cx="1562777" cy="727867"/>
              </a:xfrm>
              <a:prstGeom prst="roundRect">
                <a:avLst>
                  <a:gd name="adj" fmla="val 50000"/>
                </a:avLst>
              </a:prstGeom>
              <a:noFill/>
              <a:ln w="38100" cap="flat" cmpd="sng">
                <a:solidFill>
                  <a:srgbClr val="398799"/>
                </a:solidFill>
                <a:prstDash val="solid"/>
                <a:round/>
                <a:headEnd type="none" w="sm" len="sm"/>
                <a:tailEnd type="none" w="sm" len="sm"/>
              </a:ln>
            </p:spPr>
            <p:txBody>
              <a:bodyPr spcFirstLastPara="1" wrap="square" lIns="91425" tIns="91425" rIns="91425" bIns="91425" anchor="ctr" anchorCtr="0">
                <a:noAutofit/>
              </a:bodyPr>
              <a:lstStyle/>
              <a:p>
                <a:pPr lvl="0" algn="ctr">
                  <a:buClr>
                    <a:srgbClr val="000000"/>
                  </a:buClr>
                  <a:defRPr/>
                </a:pPr>
                <a:r>
                  <a:rPr kumimoji="0" lang="en" sz="1200" b="1"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rPr>
                  <a:t>18a</a:t>
                </a:r>
                <a:r>
                  <a:rPr kumimoji="0" lang="en" sz="1200" b="1" i="0" u="none" strike="noStrike" kern="0" cap="none" spc="0" normalizeH="0" noProof="0" dirty="0">
                    <a:ln>
                      <a:noFill/>
                    </a:ln>
                    <a:solidFill>
                      <a:srgbClr val="002060"/>
                    </a:solidFill>
                    <a:effectLst/>
                    <a:uLnTx/>
                    <a:uFillTx/>
                    <a:ea typeface="Fira Sans Extra Condensed SemiBold"/>
                    <a:cs typeface="Fira Sans Extra Condensed SemiBold"/>
                    <a:sym typeface="Fira Sans Extra Condensed SemiBold"/>
                  </a:rPr>
                  <a:t> </a:t>
                </a:r>
                <a:r>
                  <a:rPr lang="ru-RU" sz="1200" b="1" kern="0" dirty="0">
                    <a:solidFill>
                      <a:srgbClr val="002060"/>
                    </a:solidFill>
                    <a:ea typeface="Fira Sans Extra Condensed SemiBold"/>
                    <a:cs typeface="Fira Sans Extra Condensed SemiBold"/>
                    <a:sym typeface="Fira Sans Extra Condensed SemiBold"/>
                  </a:rPr>
                  <a:t>потребител на собствена електрическа енергия от ВИ</a:t>
                </a:r>
                <a:endParaRPr kumimoji="0" sz="1200" b="1"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endParaRPr>
              </a:p>
            </p:txBody>
          </p:sp>
          <p:sp>
            <p:nvSpPr>
              <p:cNvPr id="16" name="Google Shape;71;p16"/>
              <p:cNvSpPr txBox="1"/>
              <p:nvPr/>
            </p:nvSpPr>
            <p:spPr>
              <a:xfrm>
                <a:off x="631105" y="3821982"/>
                <a:ext cx="2140402" cy="1129825"/>
              </a:xfrm>
              <a:prstGeom prst="rect">
                <a:avLst/>
              </a:prstGeom>
              <a:noFill/>
              <a:ln>
                <a:noFill/>
              </a:ln>
            </p:spPr>
            <p:txBody>
              <a:bodyPr spcFirstLastPara="1" wrap="square" lIns="91425" tIns="91425" rIns="91425" bIns="91425" anchor="ctr" anchorCtr="0">
                <a:noAutofit/>
              </a:bodyPr>
              <a:lstStyle/>
              <a:p>
                <a:pPr algn="ctr">
                  <a:buClr>
                    <a:srgbClr val="000000"/>
                  </a:buClr>
                  <a:buSzPts val="1100"/>
                  <a:buFont typeface="Arial"/>
                  <a:buNone/>
                </a:pPr>
                <a:r>
                  <a:rPr lang="ru-RU" sz="1200" kern="0" dirty="0">
                    <a:solidFill>
                      <a:srgbClr val="002060"/>
                    </a:solidFill>
                    <a:ea typeface="Roboto"/>
                    <a:cs typeface="Roboto"/>
                    <a:sym typeface="Roboto"/>
                  </a:rPr>
                  <a:t>Всеки потребител на собствена електроенергия от ВЕИ може да произвежда и съхранява произведената енергия и да продава излишъка й</a:t>
                </a:r>
                <a:endParaRPr sz="1200" kern="0" dirty="0">
                  <a:solidFill>
                    <a:srgbClr val="002060"/>
                  </a:solidFill>
                  <a:ea typeface="Roboto"/>
                  <a:cs typeface="Roboto"/>
                  <a:sym typeface="Roboto"/>
                </a:endParaRPr>
              </a:p>
            </p:txBody>
          </p:sp>
          <p:sp>
            <p:nvSpPr>
              <p:cNvPr id="17" name="Google Shape;69;p16"/>
              <p:cNvSpPr/>
              <p:nvPr/>
            </p:nvSpPr>
            <p:spPr>
              <a:xfrm>
                <a:off x="6670575" y="2708674"/>
                <a:ext cx="1557900" cy="727868"/>
              </a:xfrm>
              <a:prstGeom prst="roundRect">
                <a:avLst>
                  <a:gd name="adj" fmla="val 50000"/>
                </a:avLst>
              </a:prstGeom>
              <a:noFill/>
              <a:ln w="38100" cap="flat" cmpd="sng">
                <a:solidFill>
                  <a:srgbClr val="28B628"/>
                </a:solidFill>
                <a:prstDash val="solid"/>
                <a:round/>
                <a:headEnd type="none" w="sm" len="sm"/>
                <a:tailEnd type="none" w="sm" len="sm"/>
              </a:ln>
            </p:spPr>
            <p:txBody>
              <a:bodyPr spcFirstLastPara="1" wrap="square" lIns="91425" tIns="91425" rIns="91425" bIns="91425" anchor="ctr" anchorCtr="0">
                <a:noAutofit/>
              </a:bodyPr>
              <a:lstStyle/>
              <a:p>
                <a:pPr lvl="0" algn="ctr">
                  <a:buClr>
                    <a:srgbClr val="000000"/>
                  </a:buClr>
                  <a:defRPr/>
                </a:pPr>
                <a:r>
                  <a:rPr kumimoji="0" lang="en" sz="1200" b="1"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rPr>
                  <a:t>18</a:t>
                </a:r>
                <a:r>
                  <a:rPr kumimoji="0" lang="bg-BG" sz="1200" b="1"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rPr>
                  <a:t>б</a:t>
                </a:r>
                <a:r>
                  <a:rPr kumimoji="0" lang="en" sz="1200" b="1"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rPr>
                  <a:t> </a:t>
                </a:r>
                <a:r>
                  <a:rPr lang="bg-BG" sz="1200" b="1" kern="0" dirty="0">
                    <a:solidFill>
                      <a:srgbClr val="002060"/>
                    </a:solidFill>
                    <a:ea typeface="Fira Sans Extra Condensed SemiBold"/>
                    <a:cs typeface="Fira Sans Extra Condensed SemiBold"/>
                    <a:sym typeface="Fira Sans Extra Condensed SemiBold"/>
                  </a:rPr>
                  <a:t>общност за възобновяема енергия</a:t>
                </a:r>
                <a:endParaRPr kumimoji="0" sz="1200" b="1" i="0" u="none" strike="noStrike" kern="0" cap="none" spc="0" normalizeH="0" baseline="0" noProof="0" dirty="0">
                  <a:ln>
                    <a:noFill/>
                  </a:ln>
                  <a:solidFill>
                    <a:srgbClr val="002060"/>
                  </a:solidFill>
                  <a:effectLst/>
                  <a:uLnTx/>
                  <a:uFillTx/>
                  <a:ea typeface="Fira Sans Extra Condensed SemiBold"/>
                  <a:cs typeface="Fira Sans Extra Condensed SemiBold"/>
                  <a:sym typeface="Fira Sans Extra Condensed SemiBold"/>
                </a:endParaRPr>
              </a:p>
            </p:txBody>
          </p:sp>
          <p:sp>
            <p:nvSpPr>
              <p:cNvPr id="18" name="Google Shape;74;p16"/>
              <p:cNvSpPr txBox="1"/>
              <p:nvPr/>
            </p:nvSpPr>
            <p:spPr>
              <a:xfrm>
                <a:off x="5811077" y="3627158"/>
                <a:ext cx="3274134" cy="11931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ru-RU" sz="1200" kern="0" dirty="0">
                    <a:solidFill>
                      <a:srgbClr val="002060"/>
                    </a:solidFill>
                    <a:ea typeface="Roboto"/>
                    <a:cs typeface="Roboto"/>
                    <a:sym typeface="Roboto"/>
                  </a:rPr>
                  <a:t>Крайните потребители, включително домакинствата, могат да участват в общност за възобновяема енергия, без да губят правата или задълженията си като крайни потребители и без да се налага да изпълняват неразумни или дискриминационни условия или процедури</a:t>
                </a:r>
                <a:endParaRPr sz="1200" kern="0" dirty="0">
                  <a:solidFill>
                    <a:srgbClr val="002060"/>
                  </a:solidFill>
                  <a:ea typeface="Roboto"/>
                  <a:cs typeface="Roboto"/>
                  <a:sym typeface="Roboto"/>
                </a:endParaRPr>
              </a:p>
            </p:txBody>
          </p:sp>
          <p:cxnSp>
            <p:nvCxnSpPr>
              <p:cNvPr id="19" name="Google Shape;75;p16"/>
              <p:cNvCxnSpPr>
                <a:stCxn id="15" idx="2"/>
                <a:endCxn id="16" idx="0"/>
              </p:cNvCxnSpPr>
              <p:nvPr/>
            </p:nvCxnSpPr>
            <p:spPr>
              <a:xfrm>
                <a:off x="1696915" y="3436542"/>
                <a:ext cx="4392" cy="385440"/>
              </a:xfrm>
              <a:prstGeom prst="straightConnector1">
                <a:avLst/>
              </a:prstGeom>
              <a:noFill/>
              <a:ln w="19050" cap="flat" cmpd="sng">
                <a:solidFill>
                  <a:srgbClr val="000000"/>
                </a:solidFill>
                <a:prstDash val="solid"/>
                <a:round/>
                <a:headEnd type="none" w="med" len="med"/>
                <a:tailEnd type="triangle" w="med" len="med"/>
              </a:ln>
            </p:spPr>
          </p:cxnSp>
          <p:cxnSp>
            <p:nvCxnSpPr>
              <p:cNvPr id="20" name="Google Shape;78;p16"/>
              <p:cNvCxnSpPr>
                <a:stCxn id="17" idx="2"/>
                <a:endCxn id="18" idx="0"/>
              </p:cNvCxnSpPr>
              <p:nvPr/>
            </p:nvCxnSpPr>
            <p:spPr>
              <a:xfrm flipH="1">
                <a:off x="7448145" y="3436542"/>
                <a:ext cx="1380" cy="190616"/>
              </a:xfrm>
              <a:prstGeom prst="straightConnector1">
                <a:avLst/>
              </a:prstGeom>
              <a:noFill/>
              <a:ln w="19050" cap="flat" cmpd="sng">
                <a:solidFill>
                  <a:srgbClr val="000000"/>
                </a:solidFill>
                <a:prstDash val="solid"/>
                <a:round/>
                <a:headEnd type="none" w="med" len="med"/>
                <a:tailEnd type="triangle" w="med" len="med"/>
              </a:ln>
            </p:spPr>
          </p:cxnSp>
          <p:grpSp>
            <p:nvGrpSpPr>
              <p:cNvPr id="21" name="Google Shape;82;p16"/>
              <p:cNvGrpSpPr/>
              <p:nvPr/>
            </p:nvGrpSpPr>
            <p:grpSpPr>
              <a:xfrm>
                <a:off x="7198832" y="4946460"/>
                <a:ext cx="669600" cy="669599"/>
                <a:chOff x="7198832" y="4946460"/>
                <a:chExt cx="669600" cy="669599"/>
              </a:xfrm>
            </p:grpSpPr>
            <p:sp>
              <p:nvSpPr>
                <p:cNvPr id="23" name="Google Shape;83;p16"/>
                <p:cNvSpPr/>
                <p:nvPr/>
              </p:nvSpPr>
              <p:spPr>
                <a:xfrm>
                  <a:off x="7198832" y="4946460"/>
                  <a:ext cx="669600" cy="669599"/>
                </a:xfrm>
                <a:prstGeom prst="ellipse">
                  <a:avLst/>
                </a:prstGeom>
                <a:noFill/>
                <a:ln w="38100" cap="flat" cmpd="sng">
                  <a:solidFill>
                    <a:srgbClr val="28B628"/>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cs typeface="Arial"/>
                    <a:sym typeface="Arial"/>
                  </a:endParaRPr>
                </a:p>
              </p:txBody>
            </p:sp>
            <p:grpSp>
              <p:nvGrpSpPr>
                <p:cNvPr id="24" name="Google Shape;84;p16"/>
                <p:cNvGrpSpPr/>
                <p:nvPr/>
              </p:nvGrpSpPr>
              <p:grpSpPr>
                <a:xfrm>
                  <a:off x="7344558" y="5171854"/>
                  <a:ext cx="339025" cy="218674"/>
                  <a:chOff x="3367149" y="5322876"/>
                  <a:chExt cx="481502" cy="310575"/>
                </a:xfrm>
              </p:grpSpPr>
              <p:sp>
                <p:nvSpPr>
                  <p:cNvPr id="25" name="Google Shape;85;p16"/>
                  <p:cNvSpPr/>
                  <p:nvPr/>
                </p:nvSpPr>
                <p:spPr>
                  <a:xfrm>
                    <a:off x="3367149" y="5322977"/>
                    <a:ext cx="283224" cy="310474"/>
                  </a:xfrm>
                  <a:custGeom>
                    <a:avLst/>
                    <a:gdLst/>
                    <a:ahLst/>
                    <a:cxnLst/>
                    <a:rect l="l" t="t" r="r" b="b"/>
                    <a:pathLst>
                      <a:path w="11329" h="12419" extrusionOk="0">
                        <a:moveTo>
                          <a:pt x="1693" y="0"/>
                        </a:moveTo>
                        <a:cubicBezTo>
                          <a:pt x="756" y="0"/>
                          <a:pt x="0" y="756"/>
                          <a:pt x="0" y="1693"/>
                        </a:cubicBezTo>
                        <a:lnTo>
                          <a:pt x="0" y="8468"/>
                        </a:lnTo>
                        <a:cubicBezTo>
                          <a:pt x="0" y="9405"/>
                          <a:pt x="756" y="10160"/>
                          <a:pt x="1693" y="10163"/>
                        </a:cubicBezTo>
                        <a:lnTo>
                          <a:pt x="2861" y="10163"/>
                        </a:lnTo>
                        <a:cubicBezTo>
                          <a:pt x="2861" y="11410"/>
                          <a:pt x="3870" y="12419"/>
                          <a:pt x="5120" y="12419"/>
                        </a:cubicBezTo>
                        <a:cubicBezTo>
                          <a:pt x="6366" y="12419"/>
                          <a:pt x="7378" y="11410"/>
                          <a:pt x="7378" y="10163"/>
                        </a:cubicBezTo>
                        <a:lnTo>
                          <a:pt x="9070" y="10163"/>
                        </a:lnTo>
                        <a:lnTo>
                          <a:pt x="9070" y="6679"/>
                        </a:lnTo>
                        <a:cubicBezTo>
                          <a:pt x="9070" y="6356"/>
                          <a:pt x="9350" y="6116"/>
                          <a:pt x="9645" y="6116"/>
                        </a:cubicBezTo>
                        <a:cubicBezTo>
                          <a:pt x="9705" y="6116"/>
                          <a:pt x="9765" y="6126"/>
                          <a:pt x="9823" y="6146"/>
                        </a:cubicBezTo>
                        <a:cubicBezTo>
                          <a:pt x="9938" y="6187"/>
                          <a:pt x="10055" y="6206"/>
                          <a:pt x="10172" y="6206"/>
                        </a:cubicBezTo>
                        <a:cubicBezTo>
                          <a:pt x="10766" y="6206"/>
                          <a:pt x="11329" y="5708"/>
                          <a:pt x="11329" y="5080"/>
                        </a:cubicBezTo>
                        <a:cubicBezTo>
                          <a:pt x="11329" y="4453"/>
                          <a:pt x="10766" y="3954"/>
                          <a:pt x="10172" y="3954"/>
                        </a:cubicBezTo>
                        <a:cubicBezTo>
                          <a:pt x="10055" y="3954"/>
                          <a:pt x="9938" y="3974"/>
                          <a:pt x="9823" y="4014"/>
                        </a:cubicBezTo>
                        <a:cubicBezTo>
                          <a:pt x="9759" y="4037"/>
                          <a:pt x="9695" y="4048"/>
                          <a:pt x="9632" y="4048"/>
                        </a:cubicBezTo>
                        <a:cubicBezTo>
                          <a:pt x="9333" y="4048"/>
                          <a:pt x="9070" y="3805"/>
                          <a:pt x="9070" y="3484"/>
                        </a:cubicBezTo>
                        <a:lnTo>
                          <a:pt x="9070" y="0"/>
                        </a:lnTo>
                        <a:lnTo>
                          <a:pt x="6381" y="0"/>
                        </a:lnTo>
                        <a:cubicBezTo>
                          <a:pt x="5894" y="0"/>
                          <a:pt x="5635" y="576"/>
                          <a:pt x="5960" y="940"/>
                        </a:cubicBezTo>
                        <a:cubicBezTo>
                          <a:pt x="6610" y="1669"/>
                          <a:pt x="6095" y="2822"/>
                          <a:pt x="5120" y="2822"/>
                        </a:cubicBezTo>
                        <a:cubicBezTo>
                          <a:pt x="4141" y="2822"/>
                          <a:pt x="3626" y="1669"/>
                          <a:pt x="4276" y="940"/>
                        </a:cubicBezTo>
                        <a:cubicBezTo>
                          <a:pt x="4602" y="576"/>
                          <a:pt x="4343" y="0"/>
                          <a:pt x="3855" y="0"/>
                        </a:cubicBezTo>
                        <a:close/>
                      </a:path>
                    </a:pathLst>
                  </a:custGeom>
                  <a:solidFill>
                    <a:srgbClr val="0000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435D74"/>
                      </a:solidFill>
                      <a:effectLst/>
                      <a:uLnTx/>
                      <a:uFillTx/>
                      <a:cs typeface="Arial"/>
                      <a:sym typeface="Arial"/>
                    </a:endParaRPr>
                  </a:p>
                </p:txBody>
              </p:sp>
              <p:sp>
                <p:nvSpPr>
                  <p:cNvPr id="27" name="Google Shape;86;p16"/>
                  <p:cNvSpPr/>
                  <p:nvPr/>
                </p:nvSpPr>
                <p:spPr>
                  <a:xfrm>
                    <a:off x="3621802" y="5322876"/>
                    <a:ext cx="226849" cy="310575"/>
                  </a:xfrm>
                  <a:custGeom>
                    <a:avLst/>
                    <a:gdLst/>
                    <a:ahLst/>
                    <a:cxnLst/>
                    <a:rect l="l" t="t" r="r" b="b"/>
                    <a:pathLst>
                      <a:path w="9074" h="12423" extrusionOk="0">
                        <a:moveTo>
                          <a:pt x="3954" y="1"/>
                        </a:moveTo>
                        <a:cubicBezTo>
                          <a:pt x="2705" y="1"/>
                          <a:pt x="1696" y="1010"/>
                          <a:pt x="1696" y="2259"/>
                        </a:cubicBezTo>
                        <a:lnTo>
                          <a:pt x="1" y="2259"/>
                        </a:lnTo>
                        <a:lnTo>
                          <a:pt x="1" y="5081"/>
                        </a:lnTo>
                        <a:cubicBezTo>
                          <a:pt x="1247" y="5081"/>
                          <a:pt x="2259" y="6093"/>
                          <a:pt x="2259" y="7339"/>
                        </a:cubicBezTo>
                        <a:cubicBezTo>
                          <a:pt x="2259" y="8586"/>
                          <a:pt x="1247" y="9598"/>
                          <a:pt x="1" y="9598"/>
                        </a:cubicBezTo>
                        <a:lnTo>
                          <a:pt x="1" y="12422"/>
                        </a:lnTo>
                        <a:lnTo>
                          <a:pt x="7378" y="12422"/>
                        </a:lnTo>
                        <a:cubicBezTo>
                          <a:pt x="8315" y="12419"/>
                          <a:pt x="9070" y="11664"/>
                          <a:pt x="9073" y="10727"/>
                        </a:cubicBezTo>
                        <a:lnTo>
                          <a:pt x="9073" y="3952"/>
                        </a:lnTo>
                        <a:cubicBezTo>
                          <a:pt x="9070" y="3015"/>
                          <a:pt x="8315" y="2259"/>
                          <a:pt x="7378" y="2259"/>
                        </a:cubicBezTo>
                        <a:lnTo>
                          <a:pt x="6213" y="2259"/>
                        </a:lnTo>
                        <a:cubicBezTo>
                          <a:pt x="6213" y="1010"/>
                          <a:pt x="5201" y="1"/>
                          <a:pt x="3954" y="1"/>
                        </a:cubicBezTo>
                        <a:close/>
                      </a:path>
                    </a:pathLst>
                  </a:custGeom>
                  <a:solidFill>
                    <a:srgbClr val="0000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435D74"/>
                      </a:solidFill>
                      <a:effectLst/>
                      <a:uLnTx/>
                      <a:uFillTx/>
                      <a:cs typeface="Arial"/>
                      <a:sym typeface="Arial"/>
                    </a:endParaRPr>
                  </a:p>
                </p:txBody>
              </p:sp>
            </p:grpSp>
          </p:grpSp>
          <p:sp>
            <p:nvSpPr>
              <p:cNvPr id="22" name="Google Shape;88;p16"/>
              <p:cNvSpPr/>
              <p:nvPr/>
            </p:nvSpPr>
            <p:spPr>
              <a:xfrm>
                <a:off x="1359598" y="4951807"/>
                <a:ext cx="669600" cy="669600"/>
              </a:xfrm>
              <a:prstGeom prst="ellipse">
                <a:avLst/>
              </a:prstGeom>
              <a:noFill/>
              <a:ln w="38100" cap="flat" cmpd="sng">
                <a:solidFill>
                  <a:srgbClr val="398799"/>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cs typeface="Arial"/>
                  <a:sym typeface="Arial"/>
                </a:endParaRPr>
              </a:p>
            </p:txBody>
          </p:sp>
        </p:grpSp>
        <p:pic>
          <p:nvPicPr>
            <p:cNvPr id="11" name="Picture 10" descr="Article, blog, journal, news, newspaper, pages, paper icon - Download ..."/>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214329" y="1305193"/>
              <a:ext cx="507105" cy="507105"/>
            </a:xfrm>
            <a:prstGeom prst="rect">
              <a:avLst/>
            </a:prstGeom>
          </p:spPr>
        </p:pic>
        <p:pic>
          <p:nvPicPr>
            <p:cNvPr id="12" name="Picture 11" descr="Green, electricity, energy, ecology, electric, power icon - Download on ..."/>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244100" y="5698233"/>
              <a:ext cx="397566" cy="397566"/>
            </a:xfrm>
            <a:prstGeom prst="rect">
              <a:avLst/>
            </a:prstGeom>
          </p:spPr>
        </p:pic>
      </p:grpSp>
    </p:spTree>
    <p:extLst>
      <p:ext uri="{BB962C8B-B14F-4D97-AF65-F5344CB8AC3E}">
        <p14:creationId xmlns:p14="http://schemas.microsoft.com/office/powerpoint/2010/main" val="3883382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11</a:t>
            </a:fld>
            <a:endParaRPr lang="en-US" altLang="en-US"/>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6" y="507545"/>
            <a:ext cx="7899410" cy="654506"/>
          </a:xfrm>
        </p:spPr>
        <p:txBody>
          <a:bodyPr/>
          <a:lstStyle/>
          <a:p>
            <a:pPr algn="just"/>
            <a:r>
              <a:rPr lang="bg-BG" altLang="en-US" sz="1800" dirty="0">
                <a:latin typeface="Arial" panose="020B0604020202020204" pitchFamily="34" charset="0"/>
                <a:ea typeface="Verdana" panose="020B0604030504040204" pitchFamily="34" charset="0"/>
                <a:cs typeface="Arial" panose="020B0604020202020204" pitchFamily="34" charset="0"/>
              </a:rPr>
              <a:t>ЗЕВИ</a:t>
            </a:r>
            <a:endParaRPr lang="bg-BG" altLang="en-US" sz="1800" dirty="0">
              <a:solidFill>
                <a:srgbClr val="7030A0"/>
              </a:solidFill>
              <a:latin typeface="Arial" panose="020B0604020202020204" pitchFamily="34" charset="0"/>
              <a:ea typeface="Verdan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2E5F5D43-FF4B-46AD-9830-4B8EB6ADD748}"/>
              </a:ext>
            </a:extLst>
          </p:cNvPr>
          <p:cNvSpPr txBox="1"/>
          <p:nvPr/>
        </p:nvSpPr>
        <p:spPr>
          <a:xfrm>
            <a:off x="776748" y="1266825"/>
            <a:ext cx="7805277" cy="488786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ru-RU" dirty="0">
                <a:solidFill>
                  <a:srgbClr val="002060"/>
                </a:solidFill>
              </a:rPr>
              <a:t>       Чл. 22. (В сила от 1.01.2012 г. - ДВ, бр. 35 от 2011 г., изм., бр. 59 от 2013 г., в сила от 5.07.2013 г., бр. 14 от 2015 г., бр. 17 от 2015 г., в сила от 6.03.2015 г., бр. 86 от 2023 г., в сила от 13.10.2023 г.) </a:t>
            </a:r>
          </a:p>
          <a:p>
            <a:r>
              <a:rPr lang="ru-RU" dirty="0">
                <a:solidFill>
                  <a:srgbClr val="002060"/>
                </a:solidFill>
              </a:rPr>
              <a:t>(1) Към всяка община се създава център за административно обслужване, който при подадено искане от потребители на административни услуги предоставя указания и информация за процедурите при изграждане, реконструкция или основен ремонт на енергийни обекти и съоръжения за производство на енергия от възобновяеми източници.</a:t>
            </a:r>
          </a:p>
          <a:p>
            <a:r>
              <a:rPr lang="ru-RU" dirty="0">
                <a:solidFill>
                  <a:srgbClr val="002060"/>
                </a:solidFill>
              </a:rPr>
              <a:t>(2) Центърът по ал. 1 </a:t>
            </a:r>
            <a:r>
              <a:rPr lang="ru-RU" b="1" dirty="0">
                <a:solidFill>
                  <a:srgbClr val="002060"/>
                </a:solidFill>
              </a:rPr>
              <a:t>организира процедурите </a:t>
            </a:r>
            <a:r>
              <a:rPr lang="ru-RU" dirty="0">
                <a:solidFill>
                  <a:srgbClr val="002060"/>
                </a:solidFill>
              </a:rPr>
              <a:t>за предоставяне на административни услуги по издаване на разрешение за строеж и/или на разрешение за ползване или удостоверение за въвеждането в експлоатация на енергийни обекти и съоръжения за производство на енергия от възобновяеми източници и на съоръжения за присъединяването им към съответната мрежа, включително при реконструкция и модернизация на съществуващи енергийни обекти и съоръжения за производство на енергия от възобновяеми източници.</a:t>
            </a:r>
          </a:p>
        </p:txBody>
      </p:sp>
    </p:spTree>
    <p:extLst>
      <p:ext uri="{BB962C8B-B14F-4D97-AF65-F5344CB8AC3E}">
        <p14:creationId xmlns:p14="http://schemas.microsoft.com/office/powerpoint/2010/main" val="3539216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12</a:t>
            </a:fld>
            <a:endParaRPr lang="en-US" altLang="en-US"/>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4"/>
            <a:ext cx="7937510" cy="587831"/>
          </a:xfrm>
        </p:spPr>
        <p:txBody>
          <a:bodyPr/>
          <a:lstStyle/>
          <a:p>
            <a:pPr algn="just"/>
            <a:r>
              <a:rPr lang="bg-BG" altLang="en-US" sz="1800" dirty="0">
                <a:latin typeface="Arial" panose="020B0604020202020204" pitchFamily="34" charset="0"/>
                <a:ea typeface="Verdana" panose="020B0604030504040204" pitchFamily="34" charset="0"/>
                <a:cs typeface="Arial" panose="020B0604020202020204" pitchFamily="34" charset="0"/>
              </a:rPr>
              <a:t>ЗЕВИ</a:t>
            </a:r>
            <a:endParaRPr lang="bg-BG" altLang="en-US" sz="1800" dirty="0">
              <a:solidFill>
                <a:srgbClr val="7030A0"/>
              </a:solidFill>
              <a:latin typeface="Arial" panose="020B0604020202020204" pitchFamily="34" charset="0"/>
              <a:ea typeface="Verdan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2E5F5D43-FF4B-46AD-9830-4B8EB6ADD748}"/>
              </a:ext>
            </a:extLst>
          </p:cNvPr>
          <p:cNvSpPr txBox="1"/>
          <p:nvPr/>
        </p:nvSpPr>
        <p:spPr>
          <a:xfrm>
            <a:off x="776748" y="1247775"/>
            <a:ext cx="7910052" cy="48013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ru-RU" dirty="0">
                <a:solidFill>
                  <a:srgbClr val="002060"/>
                </a:solidFill>
              </a:rPr>
              <a:t>(3) Центърът по ал. 1 чрез интернет страницата на общината и по друг подходящ начин оповестява наръчника по чл. 7, ал. 2, т. 16. </a:t>
            </a:r>
          </a:p>
          <a:p>
            <a:r>
              <a:rPr lang="en-US" dirty="0">
                <a:solidFill>
                  <a:srgbClr val="002060"/>
                </a:solidFill>
                <a:hlinkClick r:id="rId2"/>
              </a:rPr>
              <a:t>https://www.seea.government.bg/bg/narachnitzi</a:t>
            </a:r>
            <a:endParaRPr lang="bg-BG" dirty="0">
              <a:solidFill>
                <a:srgbClr val="002060"/>
              </a:solidFill>
            </a:endParaRPr>
          </a:p>
          <a:p>
            <a:endParaRPr lang="ru-RU" dirty="0">
              <a:solidFill>
                <a:srgbClr val="002060"/>
              </a:solidFill>
            </a:endParaRPr>
          </a:p>
          <a:p>
            <a:r>
              <a:rPr lang="ru-RU" dirty="0">
                <a:solidFill>
                  <a:srgbClr val="002060"/>
                </a:solidFill>
              </a:rPr>
              <a:t>(4) За </a:t>
            </a:r>
            <a:r>
              <a:rPr lang="ru-RU" b="1" dirty="0">
                <a:solidFill>
                  <a:srgbClr val="002060"/>
                </a:solidFill>
              </a:rPr>
              <a:t>издаване на разрешение за строеж </a:t>
            </a:r>
            <a:r>
              <a:rPr lang="ru-RU" dirty="0">
                <a:solidFill>
                  <a:srgbClr val="002060"/>
                </a:solidFill>
              </a:rPr>
              <a:t>за изграждане на обект за производство на енергия от възобновяеми източници се подава искане в съответния център за административно обслужване, за което следва да са изпълнени разпоредбите на глава осма, раздел II от Закона за устройство на територията.</a:t>
            </a:r>
          </a:p>
          <a:p>
            <a:r>
              <a:rPr lang="ru-RU" dirty="0">
                <a:solidFill>
                  <a:srgbClr val="002060"/>
                </a:solidFill>
              </a:rPr>
              <a:t>(5) Центърът по ал. 1 </a:t>
            </a:r>
            <a:r>
              <a:rPr lang="ru-RU" b="1" dirty="0">
                <a:solidFill>
                  <a:srgbClr val="002060"/>
                </a:solidFill>
              </a:rPr>
              <a:t>предоставя на оператора на преносната или на съответната електроразпределителна мрежа информация </a:t>
            </a:r>
            <a:r>
              <a:rPr lang="ru-RU" dirty="0">
                <a:solidFill>
                  <a:srgbClr val="002060"/>
                </a:solidFill>
              </a:rPr>
              <a:t>за всяко издадено разрешение за строеж, включително за случаите по чл. 17, ал. 5, което е основание за сключване на договор за присъединяване. Центърът за административно обслужване предоставя на оператора необходимите документи, удостоверяващи вещното право върху имота, върху който ще се изгради енергийният обект, и издадената виза за проектиране</a:t>
            </a:r>
            <a:r>
              <a:rPr lang="ru-RU" dirty="0">
                <a:solidFill>
                  <a:srgbClr val="000099"/>
                </a:solidFill>
              </a:rPr>
              <a:t>.</a:t>
            </a:r>
          </a:p>
        </p:txBody>
      </p:sp>
    </p:spTree>
    <p:extLst>
      <p:ext uri="{BB962C8B-B14F-4D97-AF65-F5344CB8AC3E}">
        <p14:creationId xmlns:p14="http://schemas.microsoft.com/office/powerpoint/2010/main" val="135417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13</a:t>
            </a:fld>
            <a:endParaRPr lang="en-US" altLang="en-US"/>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5"/>
            <a:ext cx="7966085" cy="616406"/>
          </a:xfrm>
        </p:spPr>
        <p:txBody>
          <a:bodyPr/>
          <a:lstStyle/>
          <a:p>
            <a:pPr algn="just"/>
            <a:r>
              <a:rPr lang="bg-BG" altLang="en-US" sz="1800" dirty="0">
                <a:latin typeface="Arial" panose="020B0604020202020204" pitchFamily="34" charset="0"/>
                <a:ea typeface="Verdana" panose="020B0604030504040204" pitchFamily="34" charset="0"/>
                <a:cs typeface="Arial" panose="020B0604020202020204" pitchFamily="34" charset="0"/>
              </a:rPr>
              <a:t>ЗЕВИ</a:t>
            </a:r>
            <a:endParaRPr lang="bg-BG" altLang="en-US" sz="1800" dirty="0">
              <a:solidFill>
                <a:srgbClr val="7030A0"/>
              </a:solidFill>
              <a:latin typeface="Arial" panose="020B0604020202020204" pitchFamily="34" charset="0"/>
              <a:ea typeface="Verdan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2E5F5D43-FF4B-46AD-9830-4B8EB6ADD748}"/>
              </a:ext>
            </a:extLst>
          </p:cNvPr>
          <p:cNvSpPr txBox="1"/>
          <p:nvPr/>
        </p:nvSpPr>
        <p:spPr>
          <a:xfrm>
            <a:off x="776748" y="1123951"/>
            <a:ext cx="7910052" cy="477053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ru-RU" sz="1600" dirty="0">
                <a:solidFill>
                  <a:srgbClr val="002060"/>
                </a:solidFill>
              </a:rPr>
              <a:t>(6) Центърът по ал. 1 </a:t>
            </a:r>
            <a:r>
              <a:rPr lang="ru-RU" sz="1600" b="1" dirty="0">
                <a:solidFill>
                  <a:srgbClr val="002060"/>
                </a:solidFill>
              </a:rPr>
              <a:t>организира съгласуване на график за изграждане</a:t>
            </a:r>
            <a:r>
              <a:rPr lang="ru-RU" sz="1600" dirty="0">
                <a:solidFill>
                  <a:srgbClr val="002060"/>
                </a:solidFill>
              </a:rPr>
              <a:t> на заявения обект и въвеждането му в експлоатация между заявителя, компетентните органи по Закона за устройство на територията и оператора на съответната мрежа, към която се присъединява обектът. </a:t>
            </a:r>
          </a:p>
          <a:p>
            <a:endParaRPr lang="ru-RU" sz="1600" dirty="0">
              <a:solidFill>
                <a:srgbClr val="002060"/>
              </a:solidFill>
            </a:endParaRPr>
          </a:p>
          <a:p>
            <a:r>
              <a:rPr lang="ru-RU" sz="1600" dirty="0">
                <a:solidFill>
                  <a:srgbClr val="002060"/>
                </a:solidFill>
              </a:rPr>
              <a:t>(7) Графикът по ал. 6 следва да предвижда </a:t>
            </a:r>
            <a:r>
              <a:rPr lang="ru-RU" sz="1600" b="1" dirty="0">
                <a:solidFill>
                  <a:srgbClr val="002060"/>
                </a:solidFill>
              </a:rPr>
              <a:t>срок за издаване на разрешението за ползване или удостоверението за въвеждане в експлоатация</a:t>
            </a:r>
            <a:r>
              <a:rPr lang="ru-RU" sz="1600" dirty="0">
                <a:solidFill>
                  <a:srgbClr val="002060"/>
                </a:solidFill>
              </a:rPr>
              <a:t> не повече от две години от подаване на искането по ал. 4, освен когато лицето, подало искането, не е поискало по-дълъг срок. За енергийни обекти и съоръжения за производство на електрическа енергия от възобновяеми източници с обща инсталирана мощност до 150 kW, както и при реконструкция или модернизация този срок е не по-дълъг от една година. Графикът и предвидените в него срокове </a:t>
            </a:r>
            <a:r>
              <a:rPr lang="ru-RU" sz="1600" b="1" dirty="0">
                <a:solidFill>
                  <a:srgbClr val="002060"/>
                </a:solidFill>
              </a:rPr>
              <a:t>обвързват</a:t>
            </a:r>
            <a:r>
              <a:rPr lang="ru-RU" sz="1600" dirty="0">
                <a:solidFill>
                  <a:srgbClr val="002060"/>
                </a:solidFill>
              </a:rPr>
              <a:t> заявителя, компетентните органи по Закона за устройство на територията и оператора на съответната мрежа, към която ще бъде присъединен енергийният обект.</a:t>
            </a:r>
            <a:endParaRPr lang="en-US" sz="1600" dirty="0">
              <a:solidFill>
                <a:srgbClr val="002060"/>
              </a:solidFill>
            </a:endParaRPr>
          </a:p>
          <a:p>
            <a:endParaRPr lang="en-US" sz="1600" dirty="0">
              <a:solidFill>
                <a:srgbClr val="002060"/>
              </a:solidFill>
            </a:endParaRPr>
          </a:p>
          <a:p>
            <a:r>
              <a:rPr lang="ru-RU" sz="1600" dirty="0">
                <a:solidFill>
                  <a:srgbClr val="002060"/>
                </a:solidFill>
              </a:rPr>
              <a:t>(8) Съответният срок по ал. 7 се удължава с периода на провеждане на процедури по съдебно и извънсъдебно решаване на спорове във връзка с подаденото искане.</a:t>
            </a:r>
          </a:p>
        </p:txBody>
      </p:sp>
    </p:spTree>
    <p:extLst>
      <p:ext uri="{BB962C8B-B14F-4D97-AF65-F5344CB8AC3E}">
        <p14:creationId xmlns:p14="http://schemas.microsoft.com/office/powerpoint/2010/main" val="3735435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ED012F-6082-4780-A90B-B965AECBB193}"/>
              </a:ext>
            </a:extLst>
          </p:cNvPr>
          <p:cNvSpPr>
            <a:spLocks noGrp="1"/>
          </p:cNvSpPr>
          <p:nvPr>
            <p:ph type="sldNum" sz="quarter" idx="12"/>
          </p:nvPr>
        </p:nvSpPr>
        <p:spPr/>
        <p:txBody>
          <a:bodyPr/>
          <a:lstStyle/>
          <a:p>
            <a:pPr>
              <a:defRPr/>
            </a:pPr>
            <a:fld id="{D9F8EA7C-B0B3-45EF-B03C-B140CA3088E8}" type="slidenum">
              <a:rPr lang="en-US" altLang="en-US" smtClean="0"/>
              <a:pPr>
                <a:defRPr/>
              </a:pPr>
              <a:t>14</a:t>
            </a:fld>
            <a:endParaRPr lang="en-US" altLang="en-US"/>
          </a:p>
        </p:txBody>
      </p:sp>
      <p:sp>
        <p:nvSpPr>
          <p:cNvPr id="159"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6" y="507545"/>
            <a:ext cx="7768490" cy="551260"/>
          </a:xfrm>
        </p:spPr>
        <p:txBody>
          <a:bodyPr/>
          <a:lstStyle/>
          <a:p>
            <a:r>
              <a:rPr lang="ru-RU" altLang="en-US" sz="1800" dirty="0">
                <a:latin typeface="Arial" panose="020B0604020202020204" pitchFamily="34" charset="0"/>
                <a:ea typeface="Verdana" panose="020B0604030504040204" pitchFamily="34" charset="0"/>
                <a:cs typeface="Arial" panose="020B0604020202020204" pitchFamily="34" charset="0"/>
              </a:rPr>
              <a:t>Информационна форма за изпълнение на общинска програма за насърчаване използването на ЕВИ</a:t>
            </a:r>
            <a:endParaRPr lang="bg-BG" altLang="en-US" sz="1800" dirty="0">
              <a:latin typeface="Arial" panose="020B0604020202020204" pitchFamily="34" charset="0"/>
              <a:ea typeface="Verdana" panose="020B060403050404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2E5F5D43-FF4B-46AD-9830-4B8EB6ADD748}"/>
              </a:ext>
            </a:extLst>
          </p:cNvPr>
          <p:cNvSpPr txBox="1"/>
          <p:nvPr/>
        </p:nvSpPr>
        <p:spPr>
          <a:xfrm>
            <a:off x="10444" y="1478895"/>
            <a:ext cx="4294116" cy="4616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685800"/>
            <a:r>
              <a:rPr lang="bg-BG" sz="1200" dirty="0">
                <a:solidFill>
                  <a:srgbClr val="000099"/>
                </a:solidFill>
                <a:hlinkClick r:id="rId3"/>
              </a:rPr>
              <a:t>Нов образец</a:t>
            </a:r>
            <a:r>
              <a:rPr lang="bg-BG" sz="1200" dirty="0">
                <a:solidFill>
                  <a:srgbClr val="000099"/>
                </a:solidFill>
              </a:rPr>
              <a:t>, публикуван на Интернет страницата на АУЕР</a:t>
            </a:r>
            <a:endParaRPr lang="ru-RU" sz="1200" dirty="0">
              <a:solidFill>
                <a:srgbClr val="000099"/>
              </a:solidFill>
            </a:endParaRPr>
          </a:p>
        </p:txBody>
      </p:sp>
      <p:pic>
        <p:nvPicPr>
          <p:cNvPr id="3" name="Picture 2"/>
          <p:cNvPicPr>
            <a:picLocks noChangeAspect="1"/>
          </p:cNvPicPr>
          <p:nvPr/>
        </p:nvPicPr>
        <p:blipFill>
          <a:blip r:embed="rId4"/>
          <a:stretch>
            <a:fillRect/>
          </a:stretch>
        </p:blipFill>
        <p:spPr>
          <a:xfrm>
            <a:off x="4309222" y="1058804"/>
            <a:ext cx="4717925" cy="3417841"/>
          </a:xfrm>
          <a:prstGeom prst="rect">
            <a:avLst/>
          </a:prstGeom>
        </p:spPr>
      </p:pic>
      <p:pic>
        <p:nvPicPr>
          <p:cNvPr id="5" name="Picture 4"/>
          <p:cNvPicPr>
            <a:picLocks noChangeAspect="1"/>
          </p:cNvPicPr>
          <p:nvPr/>
        </p:nvPicPr>
        <p:blipFill>
          <a:blip r:embed="rId5"/>
          <a:stretch>
            <a:fillRect/>
          </a:stretch>
        </p:blipFill>
        <p:spPr>
          <a:xfrm>
            <a:off x="4309223" y="3243199"/>
            <a:ext cx="4722586" cy="3164958"/>
          </a:xfrm>
          <a:prstGeom prst="rect">
            <a:avLst/>
          </a:prstGeom>
        </p:spPr>
      </p:pic>
      <p:sp>
        <p:nvSpPr>
          <p:cNvPr id="11" name="TextBox 10">
            <a:extLst>
              <a:ext uri="{FF2B5EF4-FFF2-40B4-BE49-F238E27FC236}">
                <a16:creationId xmlns:a16="http://schemas.microsoft.com/office/drawing/2014/main" id="{2E5F5D43-FF4B-46AD-9830-4B8EB6ADD748}"/>
              </a:ext>
            </a:extLst>
          </p:cNvPr>
          <p:cNvSpPr txBox="1"/>
          <p:nvPr/>
        </p:nvSpPr>
        <p:spPr>
          <a:xfrm>
            <a:off x="10444" y="3099492"/>
            <a:ext cx="4717925" cy="30469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685800"/>
            <a:r>
              <a:rPr lang="bg-BG" sz="1200" b="1" i="1" dirty="0">
                <a:solidFill>
                  <a:srgbClr val="000099"/>
                </a:solidFill>
              </a:rPr>
              <a:t>Таблици:</a:t>
            </a:r>
          </a:p>
          <a:p>
            <a:pPr defTabSz="685800"/>
            <a:endParaRPr lang="bg-BG" sz="1200" dirty="0">
              <a:solidFill>
                <a:srgbClr val="000099"/>
              </a:solidFill>
            </a:endParaRPr>
          </a:p>
          <a:p>
            <a:pPr defTabSz="685800"/>
            <a:r>
              <a:rPr lang="bg-BG" sz="1200" dirty="0">
                <a:solidFill>
                  <a:srgbClr val="000099"/>
                </a:solidFill>
              </a:rPr>
              <a:t>Обща информация за задълженото лице </a:t>
            </a:r>
            <a:r>
              <a:rPr lang="bg-BG" sz="1200" i="1" dirty="0">
                <a:solidFill>
                  <a:srgbClr val="000099"/>
                </a:solidFill>
              </a:rPr>
              <a:t>(актуализирана)</a:t>
            </a:r>
          </a:p>
          <a:p>
            <a:pPr defTabSz="685800"/>
            <a:endParaRPr lang="bg-BG" sz="1200" dirty="0">
              <a:solidFill>
                <a:srgbClr val="000099"/>
              </a:solidFill>
            </a:endParaRPr>
          </a:p>
          <a:p>
            <a:pPr defTabSz="685800"/>
            <a:r>
              <a:rPr lang="ru-RU" sz="1200" dirty="0">
                <a:solidFill>
                  <a:srgbClr val="000099"/>
                </a:solidFill>
              </a:rPr>
              <a:t>Изпълнени технически мерки за производство на енергия от ВИ през годината </a:t>
            </a:r>
            <a:r>
              <a:rPr lang="ru-RU" sz="1200" i="1" dirty="0">
                <a:solidFill>
                  <a:srgbClr val="000099"/>
                </a:solidFill>
              </a:rPr>
              <a:t>(без изменение)</a:t>
            </a:r>
          </a:p>
          <a:p>
            <a:pPr defTabSz="685800"/>
            <a:endParaRPr lang="ru-RU" sz="1200" dirty="0">
              <a:solidFill>
                <a:srgbClr val="000099"/>
              </a:solidFill>
            </a:endParaRPr>
          </a:p>
          <a:p>
            <a:pPr defTabSz="685800"/>
            <a:r>
              <a:rPr lang="ru-RU" sz="1200" dirty="0">
                <a:solidFill>
                  <a:srgbClr val="000099"/>
                </a:solidFill>
              </a:rPr>
              <a:t>Въведени в експлоатация инсталации за производство на електрическа енергия на крайни клиенти по чл. 18а - краен клиент потребител на собствена електрическа енергия от възобновяеми източници </a:t>
            </a:r>
            <a:r>
              <a:rPr lang="ru-RU" sz="1200" b="1" dirty="0">
                <a:solidFill>
                  <a:srgbClr val="000099"/>
                </a:solidFill>
              </a:rPr>
              <a:t>(</a:t>
            </a:r>
            <a:r>
              <a:rPr lang="ru-RU" sz="1200" b="1" dirty="0">
                <a:solidFill>
                  <a:srgbClr val="FF0000"/>
                </a:solidFill>
              </a:rPr>
              <a:t>нова</a:t>
            </a:r>
            <a:r>
              <a:rPr lang="ru-RU" sz="1200" b="1" dirty="0">
                <a:solidFill>
                  <a:srgbClr val="000099"/>
                </a:solidFill>
              </a:rPr>
              <a:t>)</a:t>
            </a:r>
          </a:p>
          <a:p>
            <a:pPr defTabSz="685800"/>
            <a:endParaRPr lang="ru-RU" sz="1200" b="1" dirty="0">
              <a:solidFill>
                <a:srgbClr val="000099"/>
              </a:solidFill>
            </a:endParaRPr>
          </a:p>
          <a:p>
            <a:pPr defTabSz="685800"/>
            <a:r>
              <a:rPr lang="ru-RU" sz="1200" dirty="0">
                <a:solidFill>
                  <a:srgbClr val="000099"/>
                </a:solidFill>
              </a:rPr>
              <a:t>Потребление на горива в общински транспорт (без изменение)</a:t>
            </a:r>
          </a:p>
          <a:p>
            <a:pPr defTabSz="685800"/>
            <a:endParaRPr lang="ru-RU" sz="1200" dirty="0">
              <a:solidFill>
                <a:srgbClr val="000099"/>
              </a:solidFill>
            </a:endParaRPr>
          </a:p>
          <a:p>
            <a:pPr defTabSz="685800"/>
            <a:r>
              <a:rPr lang="ru-RU" sz="1200" dirty="0">
                <a:solidFill>
                  <a:srgbClr val="000099"/>
                </a:solidFill>
              </a:rPr>
              <a:t>Мерки от общинската програма по чл. 10, ал. 1 от ЗЕВИ </a:t>
            </a:r>
            <a:r>
              <a:rPr lang="bg-BG" sz="1200" i="1" dirty="0">
                <a:solidFill>
                  <a:srgbClr val="000099"/>
                </a:solidFill>
              </a:rPr>
              <a:t>(актуализирана)</a:t>
            </a:r>
          </a:p>
        </p:txBody>
      </p:sp>
      <p:sp>
        <p:nvSpPr>
          <p:cNvPr id="8" name="TextBox 7">
            <a:extLst>
              <a:ext uri="{FF2B5EF4-FFF2-40B4-BE49-F238E27FC236}">
                <a16:creationId xmlns:a16="http://schemas.microsoft.com/office/drawing/2014/main" id="{2E5F5D43-FF4B-46AD-9830-4B8EB6ADD748}"/>
              </a:ext>
            </a:extLst>
          </p:cNvPr>
          <p:cNvSpPr txBox="1"/>
          <p:nvPr/>
        </p:nvSpPr>
        <p:spPr>
          <a:xfrm>
            <a:off x="0" y="2027479"/>
            <a:ext cx="4294116" cy="27699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685800"/>
            <a:r>
              <a:rPr lang="bg-BG" sz="1200" dirty="0">
                <a:solidFill>
                  <a:srgbClr val="000099"/>
                </a:solidFill>
              </a:rPr>
              <a:t>Срок за подаване в АУЕР: 31 март</a:t>
            </a:r>
            <a:endParaRPr lang="ru-RU" sz="1200" dirty="0">
              <a:solidFill>
                <a:srgbClr val="000099"/>
              </a:solidFill>
            </a:endParaRPr>
          </a:p>
        </p:txBody>
      </p:sp>
      <p:sp>
        <p:nvSpPr>
          <p:cNvPr id="9" name="TextBox 8">
            <a:extLst>
              <a:ext uri="{FF2B5EF4-FFF2-40B4-BE49-F238E27FC236}">
                <a16:creationId xmlns:a16="http://schemas.microsoft.com/office/drawing/2014/main" id="{2E5F5D43-FF4B-46AD-9830-4B8EB6ADD748}"/>
              </a:ext>
            </a:extLst>
          </p:cNvPr>
          <p:cNvSpPr txBox="1"/>
          <p:nvPr/>
        </p:nvSpPr>
        <p:spPr>
          <a:xfrm>
            <a:off x="0" y="2424985"/>
            <a:ext cx="4294116" cy="27699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685800"/>
            <a:r>
              <a:rPr lang="bg-BG" sz="1200" dirty="0">
                <a:solidFill>
                  <a:srgbClr val="000099"/>
                </a:solidFill>
              </a:rPr>
              <a:t>Подписана форма + електронен формат </a:t>
            </a:r>
            <a:r>
              <a:rPr lang="en-US" sz="1200" dirty="0">
                <a:solidFill>
                  <a:srgbClr val="000099"/>
                </a:solidFill>
              </a:rPr>
              <a:t>Excel</a:t>
            </a:r>
            <a:endParaRPr lang="ru-RU" sz="1200" dirty="0">
              <a:solidFill>
                <a:srgbClr val="000099"/>
              </a:solidFill>
            </a:endParaRPr>
          </a:p>
        </p:txBody>
      </p:sp>
    </p:spTree>
    <p:extLst>
      <p:ext uri="{BB962C8B-B14F-4D97-AF65-F5344CB8AC3E}">
        <p14:creationId xmlns:p14="http://schemas.microsoft.com/office/powerpoint/2010/main" val="708127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ED012F-6082-4780-A90B-B965AECBB193}"/>
              </a:ext>
            </a:extLst>
          </p:cNvPr>
          <p:cNvSpPr>
            <a:spLocks noGrp="1"/>
          </p:cNvSpPr>
          <p:nvPr>
            <p:ph type="sldNum" sz="quarter" idx="12"/>
          </p:nvPr>
        </p:nvSpPr>
        <p:spPr/>
        <p:txBody>
          <a:bodyPr/>
          <a:lstStyle/>
          <a:p>
            <a:pPr>
              <a:defRPr/>
            </a:pPr>
            <a:fld id="{D9F8EA7C-B0B3-45EF-B03C-B140CA3088E8}" type="slidenum">
              <a:rPr lang="en-US" altLang="en-US" smtClean="0"/>
              <a:pPr>
                <a:defRPr/>
              </a:pPr>
              <a:t>15</a:t>
            </a:fld>
            <a:endParaRPr lang="en-US" altLang="en-US"/>
          </a:p>
        </p:txBody>
      </p:sp>
      <p:sp>
        <p:nvSpPr>
          <p:cNvPr id="159"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6" y="507545"/>
            <a:ext cx="7768490" cy="551260"/>
          </a:xfrm>
        </p:spPr>
        <p:txBody>
          <a:bodyPr/>
          <a:lstStyle/>
          <a:p>
            <a:r>
              <a:rPr lang="ru-RU" altLang="en-US" sz="1800" dirty="0">
                <a:latin typeface="Arial" panose="020B0604020202020204" pitchFamily="34" charset="0"/>
                <a:ea typeface="Verdana" panose="020B0604030504040204" pitchFamily="34" charset="0"/>
                <a:cs typeface="Arial" panose="020B0604020202020204" pitchFamily="34" charset="0"/>
              </a:rPr>
              <a:t>Крайни клиенти по чл. 18А от ЗЕВИ – въведени в експлоатация инсталации за производство на електрическа енергия</a:t>
            </a:r>
            <a:endParaRPr lang="bg-BG" altLang="en-US" sz="1800" dirty="0">
              <a:latin typeface="Arial" panose="020B0604020202020204" pitchFamily="34" charset="0"/>
              <a:ea typeface="Verdana" panose="020B0604030504040204" pitchFamily="34" charset="0"/>
              <a:cs typeface="Arial" panose="020B0604020202020204" pitchFamily="34" charset="0"/>
            </a:endParaRPr>
          </a:p>
        </p:txBody>
      </p:sp>
      <p:pic>
        <p:nvPicPr>
          <p:cNvPr id="2" name="Picture 1"/>
          <p:cNvPicPr>
            <a:picLocks noChangeAspect="1"/>
          </p:cNvPicPr>
          <p:nvPr/>
        </p:nvPicPr>
        <p:blipFill>
          <a:blip r:embed="rId3"/>
          <a:stretch>
            <a:fillRect/>
          </a:stretch>
        </p:blipFill>
        <p:spPr>
          <a:xfrm>
            <a:off x="1006466" y="1694364"/>
            <a:ext cx="7621556" cy="2567724"/>
          </a:xfrm>
          <a:prstGeom prst="rect">
            <a:avLst/>
          </a:prstGeom>
        </p:spPr>
      </p:pic>
      <p:sp>
        <p:nvSpPr>
          <p:cNvPr id="9" name="TextBox 8">
            <a:extLst>
              <a:ext uri="{FF2B5EF4-FFF2-40B4-BE49-F238E27FC236}">
                <a16:creationId xmlns:a16="http://schemas.microsoft.com/office/drawing/2014/main" id="{2E5F5D43-FF4B-46AD-9830-4B8EB6ADD748}"/>
              </a:ext>
            </a:extLst>
          </p:cNvPr>
          <p:cNvSpPr txBox="1"/>
          <p:nvPr/>
        </p:nvSpPr>
        <p:spPr>
          <a:xfrm>
            <a:off x="246580" y="4702112"/>
            <a:ext cx="8440220" cy="4616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marL="1704975" indent="-1704975" defTabSz="685800"/>
            <a:r>
              <a:rPr lang="bg-BG" sz="1200" b="1" dirty="0">
                <a:solidFill>
                  <a:srgbClr val="000099"/>
                </a:solidFill>
              </a:rPr>
              <a:t>Тип на инсталацията: </a:t>
            </a:r>
            <a:r>
              <a:rPr lang="bg-BG" sz="1200" dirty="0">
                <a:solidFill>
                  <a:srgbClr val="000099"/>
                </a:solidFill>
              </a:rPr>
              <a:t>Фотоволтаична електроцентрала</a:t>
            </a:r>
            <a:r>
              <a:rPr lang="en-US" sz="1200" dirty="0">
                <a:solidFill>
                  <a:srgbClr val="000099"/>
                </a:solidFill>
              </a:rPr>
              <a:t>; </a:t>
            </a:r>
            <a:r>
              <a:rPr lang="bg-BG" sz="1200" dirty="0">
                <a:solidFill>
                  <a:srgbClr val="000099"/>
                </a:solidFill>
              </a:rPr>
              <a:t>Вятърна електроцентрала</a:t>
            </a:r>
            <a:r>
              <a:rPr lang="en-US" sz="1200" dirty="0">
                <a:solidFill>
                  <a:srgbClr val="000099"/>
                </a:solidFill>
              </a:rPr>
              <a:t>; </a:t>
            </a:r>
            <a:r>
              <a:rPr lang="bg-BG" sz="1200" dirty="0">
                <a:solidFill>
                  <a:srgbClr val="000099"/>
                </a:solidFill>
              </a:rPr>
              <a:t>Водноелектрическа централа</a:t>
            </a:r>
            <a:r>
              <a:rPr lang="en-US" sz="1200" dirty="0">
                <a:solidFill>
                  <a:srgbClr val="000099"/>
                </a:solidFill>
              </a:rPr>
              <a:t>; </a:t>
            </a:r>
            <a:r>
              <a:rPr lang="ru-RU" sz="1200" dirty="0">
                <a:solidFill>
                  <a:srgbClr val="000099"/>
                </a:solidFill>
              </a:rPr>
              <a:t>Централа за производство на електрическа енергия от биомаса</a:t>
            </a:r>
          </a:p>
        </p:txBody>
      </p:sp>
      <p:sp>
        <p:nvSpPr>
          <p:cNvPr id="10" name="TextBox 9">
            <a:extLst>
              <a:ext uri="{FF2B5EF4-FFF2-40B4-BE49-F238E27FC236}">
                <a16:creationId xmlns:a16="http://schemas.microsoft.com/office/drawing/2014/main" id="{2E5F5D43-FF4B-46AD-9830-4B8EB6ADD748}"/>
              </a:ext>
            </a:extLst>
          </p:cNvPr>
          <p:cNvSpPr txBox="1"/>
          <p:nvPr/>
        </p:nvSpPr>
        <p:spPr>
          <a:xfrm>
            <a:off x="246580" y="5563069"/>
            <a:ext cx="8440220" cy="64633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marL="4838700" indent="-4838700" defTabSz="685800"/>
            <a:r>
              <a:rPr lang="bg-BG" sz="1200" b="1" dirty="0">
                <a:solidFill>
                  <a:srgbClr val="000099"/>
                </a:solidFill>
              </a:rPr>
              <a:t>Позиция на инсталацията</a:t>
            </a:r>
            <a:r>
              <a:rPr lang="en-US" sz="1200" b="1" dirty="0">
                <a:solidFill>
                  <a:srgbClr val="000099"/>
                </a:solidFill>
              </a:rPr>
              <a:t> </a:t>
            </a:r>
            <a:r>
              <a:rPr lang="bg-BG" sz="1200" b="1" dirty="0">
                <a:solidFill>
                  <a:srgbClr val="000099"/>
                </a:solidFill>
              </a:rPr>
              <a:t>и система за съхранение на енергия: </a:t>
            </a:r>
            <a:r>
              <a:rPr lang="bg-BG" sz="1200" dirty="0">
                <a:solidFill>
                  <a:srgbClr val="000099"/>
                </a:solidFill>
              </a:rPr>
              <a:t>върху покрив (със или без система), наземна със или без система), смесена (със или без система)</a:t>
            </a:r>
            <a:endParaRPr lang="ru-RU" sz="1200" dirty="0">
              <a:solidFill>
                <a:srgbClr val="000099"/>
              </a:solidFill>
            </a:endParaRPr>
          </a:p>
        </p:txBody>
      </p:sp>
    </p:spTree>
    <p:extLst>
      <p:ext uri="{BB962C8B-B14F-4D97-AF65-F5344CB8AC3E}">
        <p14:creationId xmlns:p14="http://schemas.microsoft.com/office/powerpoint/2010/main" val="3965189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16</a:t>
            </a:fld>
            <a:endParaRPr lang="en-US" altLang="en-US"/>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6" y="507545"/>
            <a:ext cx="7768490" cy="551260"/>
          </a:xfrm>
        </p:spPr>
        <p:txBody>
          <a:bodyPr/>
          <a:lstStyle/>
          <a:p>
            <a:r>
              <a:rPr lang="ru-RU" altLang="en-US" sz="1800" dirty="0">
                <a:latin typeface="Arial" panose="020B0604020202020204" pitchFamily="34" charset="0"/>
                <a:ea typeface="Verdana" panose="020B0604030504040204" pitchFamily="34" charset="0"/>
                <a:cs typeface="Arial" panose="020B0604020202020204" pitchFamily="34" charset="0"/>
              </a:rPr>
              <a:t>Мерки, съгласно чл. 10, ал. 1 от ЗЕВИ</a:t>
            </a:r>
            <a:endParaRPr lang="bg-BG" altLang="en-US" sz="1800" dirty="0">
              <a:solidFill>
                <a:srgbClr val="7030A0"/>
              </a:solidFill>
              <a:latin typeface="Arial" panose="020B0604020202020204" pitchFamily="34" charset="0"/>
              <a:ea typeface="Verdana" panose="020B0604030504040204" pitchFamily="34" charset="0"/>
              <a:cs typeface="Arial" panose="020B0604020202020204" pitchFamily="34" charset="0"/>
            </a:endParaRPr>
          </a:p>
        </p:txBody>
      </p:sp>
      <p:grpSp>
        <p:nvGrpSpPr>
          <p:cNvPr id="2" name="Group 1"/>
          <p:cNvGrpSpPr/>
          <p:nvPr/>
        </p:nvGrpSpPr>
        <p:grpSpPr>
          <a:xfrm>
            <a:off x="250049" y="1926833"/>
            <a:ext cx="8793194" cy="3629078"/>
            <a:chOff x="1051433" y="1104900"/>
            <a:chExt cx="8793194" cy="3629078"/>
          </a:xfrm>
        </p:grpSpPr>
        <p:grpSp>
          <p:nvGrpSpPr>
            <p:cNvPr id="7" name="Google Shape;481;p25"/>
            <p:cNvGrpSpPr/>
            <p:nvPr/>
          </p:nvGrpSpPr>
          <p:grpSpPr>
            <a:xfrm>
              <a:off x="1126465" y="1818631"/>
              <a:ext cx="1599233" cy="1376131"/>
              <a:chOff x="1126465" y="1818631"/>
              <a:chExt cx="1599233" cy="1376131"/>
            </a:xfrm>
          </p:grpSpPr>
          <p:sp>
            <p:nvSpPr>
              <p:cNvPr id="8" name="Google Shape;482;p25"/>
              <p:cNvSpPr/>
              <p:nvPr/>
            </p:nvSpPr>
            <p:spPr>
              <a:xfrm>
                <a:off x="1126465" y="1818631"/>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9" name="Google Shape;483;p25"/>
              <p:cNvSpPr/>
              <p:nvPr/>
            </p:nvSpPr>
            <p:spPr>
              <a:xfrm>
                <a:off x="1524646" y="2798586"/>
                <a:ext cx="792324" cy="396176"/>
              </a:xfrm>
              <a:custGeom>
                <a:avLst/>
                <a:gdLst/>
                <a:ahLst/>
                <a:cxnLst/>
                <a:rect l="l" t="t" r="r" b="b"/>
                <a:pathLst>
                  <a:path w="27195" h="13598" extrusionOk="0">
                    <a:moveTo>
                      <a:pt x="13597" y="0"/>
                    </a:moveTo>
                    <a:cubicBezTo>
                      <a:pt x="6084" y="0"/>
                      <a:pt x="0" y="6084"/>
                      <a:pt x="0" y="13597"/>
                    </a:cubicBezTo>
                    <a:lnTo>
                      <a:pt x="27194" y="13597"/>
                    </a:lnTo>
                    <a:cubicBezTo>
                      <a:pt x="27194" y="6084"/>
                      <a:pt x="21110" y="0"/>
                      <a:pt x="13597" y="0"/>
                    </a:cubicBezTo>
                    <a:close/>
                  </a:path>
                </a:pathLst>
              </a:custGeom>
              <a:solidFill>
                <a:schemeClr val="accent6">
                  <a:lumMod val="60000"/>
                  <a:lumOff val="40000"/>
                </a:schemeClr>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r>
                  <a:rPr kumimoji="0" lang="en" sz="1200" b="0" i="0" u="none" strike="noStrike" kern="0" cap="none" spc="0" normalizeH="0" baseline="0" noProof="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01</a:t>
                </a:r>
                <a:endParaRPr kumimoji="0" sz="12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10" name="Google Shape;484;p25"/>
              <p:cNvSpPr txBox="1"/>
              <p:nvPr/>
            </p:nvSpPr>
            <p:spPr>
              <a:xfrm>
                <a:off x="1140798" y="2124880"/>
                <a:ext cx="1584900" cy="400500"/>
              </a:xfrm>
              <a:prstGeom prst="rect">
                <a:avLst/>
              </a:prstGeom>
              <a:noFill/>
              <a:ln>
                <a:noFill/>
              </a:ln>
            </p:spPr>
            <p:txBody>
              <a:bodyPr spcFirstLastPara="1" wrap="square" lIns="91425" tIns="91425" rIns="91425" bIns="91425" anchor="ctr" anchorCtr="0">
                <a:noAutofit/>
              </a:bodyPr>
              <a:lstStyle/>
              <a:p>
                <a:pPr lvl="0" algn="ctr">
                  <a:buClr>
                    <a:srgbClr val="000000"/>
                  </a:buClr>
                </a:pPr>
                <a:r>
                  <a:rPr lang="en-US" sz="1050" kern="0" dirty="0">
                    <a:solidFill>
                      <a:srgbClr val="000000"/>
                    </a:solidFill>
                    <a:latin typeface="Arial" panose="020B0604020202020204" pitchFamily="34" charset="0"/>
                    <a:ea typeface="Roboto"/>
                    <a:cs typeface="Arial" panose="020B0604020202020204" pitchFamily="34" charset="0"/>
                    <a:sym typeface="Roboto"/>
                  </a:rPr>
                  <a:t>A</a:t>
                </a:r>
                <a:r>
                  <a:rPr lang="ru-RU" sz="1050" kern="0" dirty="0">
                    <a:solidFill>
                      <a:srgbClr val="000000"/>
                    </a:solidFill>
                    <a:latin typeface="Arial" panose="020B0604020202020204" pitchFamily="34" charset="0"/>
                    <a:ea typeface="Roboto"/>
                    <a:cs typeface="Arial" panose="020B0604020202020204" pitchFamily="34" charset="0"/>
                    <a:sym typeface="Roboto"/>
                  </a:rPr>
                  <a:t>нализ на възможностите за изграждане на геотермални системи на сгради – общинска собственост</a:t>
                </a:r>
                <a:endParaRPr kumimoji="0" sz="1050" b="0" i="0" u="none" strike="noStrike" kern="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sym typeface="Roboto"/>
                </a:endParaRPr>
              </a:p>
            </p:txBody>
          </p:sp>
        </p:grpSp>
        <p:grpSp>
          <p:nvGrpSpPr>
            <p:cNvPr id="12" name="Google Shape;486;p25"/>
            <p:cNvGrpSpPr/>
            <p:nvPr/>
          </p:nvGrpSpPr>
          <p:grpSpPr>
            <a:xfrm>
              <a:off x="2893934" y="1818631"/>
              <a:ext cx="1671081" cy="1376131"/>
              <a:chOff x="2893934" y="1818631"/>
              <a:chExt cx="1671081" cy="1376131"/>
            </a:xfrm>
          </p:grpSpPr>
          <p:sp>
            <p:nvSpPr>
              <p:cNvPr id="13" name="Google Shape;487;p25"/>
              <p:cNvSpPr/>
              <p:nvPr/>
            </p:nvSpPr>
            <p:spPr>
              <a:xfrm>
                <a:off x="2893948" y="1818631"/>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 name="Google Shape;488;p25"/>
              <p:cNvSpPr/>
              <p:nvPr/>
            </p:nvSpPr>
            <p:spPr>
              <a:xfrm>
                <a:off x="3292101" y="2798586"/>
                <a:ext cx="792324" cy="396176"/>
              </a:xfrm>
              <a:custGeom>
                <a:avLst/>
                <a:gdLst/>
                <a:ahLst/>
                <a:cxnLst/>
                <a:rect l="l" t="t" r="r" b="b"/>
                <a:pathLst>
                  <a:path w="27195" h="13598" extrusionOk="0">
                    <a:moveTo>
                      <a:pt x="13597" y="0"/>
                    </a:moveTo>
                    <a:cubicBezTo>
                      <a:pt x="6084" y="0"/>
                      <a:pt x="0" y="6084"/>
                      <a:pt x="0" y="13597"/>
                    </a:cubicBezTo>
                    <a:lnTo>
                      <a:pt x="27194" y="13597"/>
                    </a:lnTo>
                    <a:cubicBezTo>
                      <a:pt x="27194" y="6084"/>
                      <a:pt x="21110" y="0"/>
                      <a:pt x="13597" y="0"/>
                    </a:cubicBezTo>
                    <a:close/>
                  </a:path>
                </a:pathLst>
              </a:custGeom>
              <a:solidFill>
                <a:srgbClr val="4BB5A3"/>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r>
                  <a:rPr kumimoji="0" lang="en" sz="1200" b="0" i="0" u="none" strike="noStrike" kern="0" cap="none" spc="0" normalizeH="0" baseline="0" noProof="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02</a:t>
                </a:r>
                <a:endParaRPr kumimoji="0" sz="12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15" name="Google Shape;489;p25"/>
              <p:cNvSpPr txBox="1"/>
              <p:nvPr/>
            </p:nvSpPr>
            <p:spPr>
              <a:xfrm>
                <a:off x="2893934" y="2167796"/>
                <a:ext cx="1671081" cy="400500"/>
              </a:xfrm>
              <a:prstGeom prst="rect">
                <a:avLst/>
              </a:prstGeom>
              <a:noFill/>
              <a:ln>
                <a:noFill/>
              </a:ln>
            </p:spPr>
            <p:txBody>
              <a:bodyPr spcFirstLastPara="1" wrap="square" lIns="91425" tIns="91425" rIns="91425" bIns="91425" anchor="ctr" anchorCtr="0">
                <a:noAutofit/>
              </a:bodyPr>
              <a:lstStyle/>
              <a:p>
                <a:pPr lvl="0" algn="ctr">
                  <a:buClr>
                    <a:srgbClr val="000000"/>
                  </a:buClr>
                </a:pPr>
                <a:r>
                  <a:rPr lang="ru-RU" sz="1000" kern="0" dirty="0">
                    <a:solidFill>
                      <a:srgbClr val="000000"/>
                    </a:solidFill>
                    <a:latin typeface="Arial" panose="020B0604020202020204" pitchFamily="34" charset="0"/>
                    <a:ea typeface="Roboto"/>
                    <a:cs typeface="Arial" panose="020B0604020202020204" pitchFamily="34" charset="0"/>
                    <a:sym typeface="Roboto"/>
                  </a:rPr>
                  <a:t>Мерки за използване на ЕВИ при изграждане или реконструкция, основно обновяване, основен ремонт или преустройство на сгради - общинска собственост</a:t>
                </a:r>
                <a:endParaRPr kumimoji="0" sz="1000" b="0" i="0" u="none" strike="noStrike" kern="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sym typeface="Roboto"/>
                </a:endParaRPr>
              </a:p>
            </p:txBody>
          </p:sp>
        </p:grpSp>
        <p:grpSp>
          <p:nvGrpSpPr>
            <p:cNvPr id="17" name="Google Shape;491;p25"/>
            <p:cNvGrpSpPr/>
            <p:nvPr/>
          </p:nvGrpSpPr>
          <p:grpSpPr>
            <a:xfrm>
              <a:off x="4656130" y="1818631"/>
              <a:ext cx="1609848" cy="1376131"/>
              <a:chOff x="4656130" y="1818631"/>
              <a:chExt cx="1609848" cy="1376131"/>
            </a:xfrm>
          </p:grpSpPr>
          <p:sp>
            <p:nvSpPr>
              <p:cNvPr id="18" name="Google Shape;492;p25"/>
              <p:cNvSpPr/>
              <p:nvPr/>
            </p:nvSpPr>
            <p:spPr>
              <a:xfrm>
                <a:off x="4661444" y="1818631"/>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9" name="Google Shape;493;p25"/>
              <p:cNvSpPr/>
              <p:nvPr/>
            </p:nvSpPr>
            <p:spPr>
              <a:xfrm>
                <a:off x="5059598" y="2798586"/>
                <a:ext cx="792324" cy="396176"/>
              </a:xfrm>
              <a:custGeom>
                <a:avLst/>
                <a:gdLst/>
                <a:ahLst/>
                <a:cxnLst/>
                <a:rect l="l" t="t" r="r" b="b"/>
                <a:pathLst>
                  <a:path w="27195" h="13598" extrusionOk="0">
                    <a:moveTo>
                      <a:pt x="13597" y="0"/>
                    </a:moveTo>
                    <a:cubicBezTo>
                      <a:pt x="6084" y="0"/>
                      <a:pt x="0" y="6084"/>
                      <a:pt x="0" y="13597"/>
                    </a:cubicBezTo>
                    <a:lnTo>
                      <a:pt x="27194" y="13597"/>
                    </a:lnTo>
                    <a:cubicBezTo>
                      <a:pt x="27194" y="6084"/>
                      <a:pt x="21110" y="0"/>
                      <a:pt x="13597" y="0"/>
                    </a:cubicBezTo>
                    <a:close/>
                  </a:path>
                </a:pathLst>
              </a:custGeom>
              <a:solidFill>
                <a:srgbClr val="1FC2BA"/>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r>
                  <a:rPr kumimoji="0" lang="en" sz="1200" b="0" i="0" u="none" strike="noStrike" kern="0" cap="none" spc="0" normalizeH="0" baseline="0" noProof="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03</a:t>
                </a:r>
                <a:endParaRPr kumimoji="0" sz="12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20" name="Google Shape;494;p25"/>
              <p:cNvSpPr txBox="1"/>
              <p:nvPr/>
            </p:nvSpPr>
            <p:spPr>
              <a:xfrm>
                <a:off x="4656130" y="2202226"/>
                <a:ext cx="1609848" cy="400500"/>
              </a:xfrm>
              <a:prstGeom prst="rect">
                <a:avLst/>
              </a:prstGeom>
              <a:noFill/>
              <a:ln>
                <a:noFill/>
              </a:ln>
            </p:spPr>
            <p:txBody>
              <a:bodyPr spcFirstLastPara="1" wrap="square" lIns="91425" tIns="91425" rIns="91425" bIns="91425" anchor="ctr" anchorCtr="0">
                <a:noAutofit/>
              </a:bodyPr>
              <a:lstStyle/>
              <a:p>
                <a:pPr lvl="0" algn="ctr">
                  <a:buClr>
                    <a:srgbClr val="000000"/>
                  </a:buClr>
                </a:pPr>
                <a:r>
                  <a:rPr lang="ru-RU" sz="1000" kern="0" dirty="0">
                    <a:solidFill>
                      <a:srgbClr val="000000"/>
                    </a:solidFill>
                    <a:latin typeface="Arial" panose="020B0604020202020204" pitchFamily="34" charset="0"/>
                    <a:ea typeface="Roboto"/>
                    <a:cs typeface="Arial" panose="020B0604020202020204" pitchFamily="34" charset="0"/>
                    <a:sym typeface="Roboto"/>
                  </a:rPr>
                  <a:t>Мерки за използване на ЕВИ при външно изкуствено осветление в имоти – публична общинска собственост, и при осъществяването на общински дейности</a:t>
                </a:r>
                <a:endParaRPr kumimoji="0" sz="1000" b="0" i="0" u="none" strike="noStrike" kern="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sym typeface="Roboto"/>
                </a:endParaRPr>
              </a:p>
            </p:txBody>
          </p:sp>
        </p:grpSp>
        <p:grpSp>
          <p:nvGrpSpPr>
            <p:cNvPr id="22" name="Google Shape;496;p25"/>
            <p:cNvGrpSpPr/>
            <p:nvPr/>
          </p:nvGrpSpPr>
          <p:grpSpPr>
            <a:xfrm>
              <a:off x="6357093" y="1793421"/>
              <a:ext cx="3487534" cy="2931780"/>
              <a:chOff x="6357093" y="1793421"/>
              <a:chExt cx="3487534" cy="2931780"/>
            </a:xfrm>
          </p:grpSpPr>
          <p:sp>
            <p:nvSpPr>
              <p:cNvPr id="23" name="Google Shape;497;p25"/>
              <p:cNvSpPr/>
              <p:nvPr/>
            </p:nvSpPr>
            <p:spPr>
              <a:xfrm>
                <a:off x="6428913" y="1818631"/>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24" name="Google Shape;498;p25"/>
              <p:cNvSpPr/>
              <p:nvPr/>
            </p:nvSpPr>
            <p:spPr>
              <a:xfrm>
                <a:off x="6827094" y="2798586"/>
                <a:ext cx="792324" cy="396176"/>
              </a:xfrm>
              <a:custGeom>
                <a:avLst/>
                <a:gdLst/>
                <a:ahLst/>
                <a:cxnLst/>
                <a:rect l="l" t="t" r="r" b="b"/>
                <a:pathLst>
                  <a:path w="27195" h="13598" extrusionOk="0">
                    <a:moveTo>
                      <a:pt x="13597" y="0"/>
                    </a:moveTo>
                    <a:cubicBezTo>
                      <a:pt x="6084" y="0"/>
                      <a:pt x="0" y="6084"/>
                      <a:pt x="0" y="13597"/>
                    </a:cubicBezTo>
                    <a:lnTo>
                      <a:pt x="27194" y="13597"/>
                    </a:lnTo>
                    <a:cubicBezTo>
                      <a:pt x="27194" y="6084"/>
                      <a:pt x="21110" y="0"/>
                      <a:pt x="13597" y="0"/>
                    </a:cubicBezTo>
                    <a:close/>
                  </a:path>
                </a:pathLst>
              </a:custGeom>
              <a:solidFill>
                <a:srgbClr val="3A80B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r>
                  <a:rPr kumimoji="0" lang="en" sz="1200" b="0" i="0" u="none" strike="noStrike" kern="0" cap="none" spc="0" normalizeH="0" baseline="0" noProof="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04</a:t>
                </a:r>
                <a:endParaRPr kumimoji="0" sz="1200" b="0"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25" name="Google Shape;499;p25"/>
              <p:cNvSpPr txBox="1"/>
              <p:nvPr/>
            </p:nvSpPr>
            <p:spPr>
              <a:xfrm>
                <a:off x="6357093" y="2153054"/>
                <a:ext cx="1769070" cy="400500"/>
              </a:xfrm>
              <a:prstGeom prst="rect">
                <a:avLst/>
              </a:prstGeom>
              <a:noFill/>
              <a:ln>
                <a:noFill/>
              </a:ln>
            </p:spPr>
            <p:txBody>
              <a:bodyPr spcFirstLastPara="1" wrap="square" lIns="91425" tIns="91425" rIns="91425" bIns="91425" anchor="ctr" anchorCtr="0">
                <a:noAutofit/>
              </a:bodyPr>
              <a:lstStyle/>
              <a:p>
                <a:pPr lvl="0" algn="ctr">
                  <a:buClr>
                    <a:srgbClr val="000000"/>
                  </a:buClr>
                </a:pPr>
                <a:r>
                  <a:rPr lang="ru-RU" sz="1000" kern="0" dirty="0">
                    <a:solidFill>
                      <a:srgbClr val="000000"/>
                    </a:solidFill>
                    <a:latin typeface="Arial" panose="020B0604020202020204" pitchFamily="34" charset="0"/>
                    <a:ea typeface="Roboto"/>
                    <a:cs typeface="Arial" panose="020B0604020202020204" pitchFamily="34" charset="0"/>
                    <a:sym typeface="Roboto"/>
                  </a:rPr>
                  <a:t>Мерки за насърчаване на производството и използването на ЕВИ, както и енергия от биомаса от отпадъци, генерирани на територията на общината</a:t>
                </a:r>
                <a:endParaRPr kumimoji="0" sz="1000" b="0" i="0" u="none" strike="noStrike" kern="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sym typeface="Roboto"/>
                </a:endParaRPr>
              </a:p>
            </p:txBody>
          </p:sp>
          <p:sp>
            <p:nvSpPr>
              <p:cNvPr id="49" name="Google Shape;497;p25"/>
              <p:cNvSpPr/>
              <p:nvPr/>
            </p:nvSpPr>
            <p:spPr>
              <a:xfrm>
                <a:off x="8185794" y="1793421"/>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0" name="Google Shape;498;p25"/>
              <p:cNvSpPr/>
              <p:nvPr/>
            </p:nvSpPr>
            <p:spPr>
              <a:xfrm>
                <a:off x="8583975" y="2773376"/>
                <a:ext cx="792324" cy="396176"/>
              </a:xfrm>
              <a:custGeom>
                <a:avLst/>
                <a:gdLst/>
                <a:ahLst/>
                <a:cxnLst/>
                <a:rect l="l" t="t" r="r" b="b"/>
                <a:pathLst>
                  <a:path w="27195" h="13598" extrusionOk="0">
                    <a:moveTo>
                      <a:pt x="13597" y="0"/>
                    </a:moveTo>
                    <a:cubicBezTo>
                      <a:pt x="6084" y="0"/>
                      <a:pt x="0" y="6084"/>
                      <a:pt x="0" y="13597"/>
                    </a:cubicBezTo>
                    <a:lnTo>
                      <a:pt x="27194" y="13597"/>
                    </a:lnTo>
                    <a:cubicBezTo>
                      <a:pt x="27194" y="6084"/>
                      <a:pt x="21110" y="0"/>
                      <a:pt x="13597" y="0"/>
                    </a:cubicBezTo>
                    <a:close/>
                  </a:path>
                </a:pathLst>
              </a:custGeom>
              <a:solidFill>
                <a:srgbClr val="5984A7"/>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r>
                  <a:rPr kumimoji="0" lang="en" sz="1200" b="0" i="0" u="none" strike="noStrike" kern="0" cap="none" spc="0" normalizeH="0" baseline="0" noProof="0" dirty="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0</a:t>
                </a:r>
                <a:r>
                  <a:rPr kumimoji="0" lang="bg-BG" sz="1200" b="0" i="0" u="none" strike="noStrike" kern="0" cap="none" spc="0" normalizeH="0" baseline="0" noProof="0" dirty="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5</a:t>
                </a:r>
                <a:endParaRPr kumimoji="0" sz="12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51" name="Google Shape;499;p25"/>
              <p:cNvSpPr txBox="1"/>
              <p:nvPr/>
            </p:nvSpPr>
            <p:spPr>
              <a:xfrm>
                <a:off x="8196382" y="2142668"/>
                <a:ext cx="1648245" cy="400500"/>
              </a:xfrm>
              <a:prstGeom prst="rect">
                <a:avLst/>
              </a:prstGeom>
              <a:noFill/>
              <a:ln>
                <a:noFill/>
              </a:ln>
            </p:spPr>
            <p:txBody>
              <a:bodyPr spcFirstLastPara="1" wrap="square" lIns="91425" tIns="91425" rIns="91425" bIns="91425" anchor="ctr" anchorCtr="0">
                <a:noAutofit/>
              </a:bodyPr>
              <a:lstStyle/>
              <a:p>
                <a:pPr lvl="0" algn="ctr">
                  <a:buClr>
                    <a:srgbClr val="000000"/>
                  </a:buClr>
                </a:pPr>
                <a:r>
                  <a:rPr lang="ru-RU" sz="1000" kern="0" dirty="0">
                    <a:solidFill>
                      <a:srgbClr val="000000"/>
                    </a:solidFill>
                    <a:latin typeface="Arial" panose="020B0604020202020204" pitchFamily="34" charset="0"/>
                    <a:ea typeface="Roboto"/>
                    <a:cs typeface="Arial" panose="020B0604020202020204" pitchFamily="34" charset="0"/>
                    <a:sym typeface="Roboto"/>
                  </a:rPr>
                  <a:t>Мерки за използване на ЕВИ в общинския транспорт, вкл. възобновяеми транспортни горива от небиологичен произход и рециклирани горива</a:t>
                </a:r>
                <a:endParaRPr kumimoji="0" sz="1000" b="0" i="0" u="none" strike="noStrike" kern="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sym typeface="Roboto"/>
                </a:endParaRPr>
              </a:p>
            </p:txBody>
          </p:sp>
          <p:sp>
            <p:nvSpPr>
              <p:cNvPr id="53" name="Google Shape;497;p25"/>
              <p:cNvSpPr/>
              <p:nvPr/>
            </p:nvSpPr>
            <p:spPr>
              <a:xfrm>
                <a:off x="8196382" y="3349070"/>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4" name="Google Shape;498;p25"/>
              <p:cNvSpPr/>
              <p:nvPr/>
            </p:nvSpPr>
            <p:spPr>
              <a:xfrm>
                <a:off x="8594563" y="4329025"/>
                <a:ext cx="792324" cy="396176"/>
              </a:xfrm>
              <a:custGeom>
                <a:avLst/>
                <a:gdLst/>
                <a:ahLst/>
                <a:cxnLst/>
                <a:rect l="l" t="t" r="r" b="b"/>
                <a:pathLst>
                  <a:path w="27195" h="13598" extrusionOk="0">
                    <a:moveTo>
                      <a:pt x="13597" y="0"/>
                    </a:moveTo>
                    <a:cubicBezTo>
                      <a:pt x="6084" y="0"/>
                      <a:pt x="0" y="6084"/>
                      <a:pt x="0" y="13597"/>
                    </a:cubicBezTo>
                    <a:lnTo>
                      <a:pt x="27194" y="13597"/>
                    </a:lnTo>
                    <a:cubicBezTo>
                      <a:pt x="27194" y="6084"/>
                      <a:pt x="21110" y="0"/>
                      <a:pt x="13597" y="0"/>
                    </a:cubicBezTo>
                    <a:close/>
                  </a:path>
                </a:pathLst>
              </a:custGeom>
              <a:solidFill>
                <a:srgbClr val="667A9A"/>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r>
                  <a:rPr kumimoji="0" lang="bg-BG" sz="1200" b="0" i="0" u="none" strike="noStrike" kern="0" cap="none" spc="0" normalizeH="0" baseline="0" noProof="0" dirty="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1</a:t>
                </a:r>
                <a:r>
                  <a:rPr kumimoji="0" lang="en" sz="1200" b="0" i="0" u="none" strike="noStrike" kern="0" cap="none" spc="0" normalizeH="0" baseline="0" noProof="0" dirty="0">
                    <a:ln>
                      <a:noFill/>
                    </a:ln>
                    <a:solidFill>
                      <a:srgbClr val="FFFFFF"/>
                    </a:solidFill>
                    <a:effectLst/>
                    <a:uLnTx/>
                    <a:uFillTx/>
                    <a:latin typeface="Arial" panose="020B0604020202020204" pitchFamily="34" charset="0"/>
                    <a:ea typeface="Fira Sans Extra Condensed Medium"/>
                    <a:cs typeface="Arial" panose="020B0604020202020204" pitchFamily="34" charset="0"/>
                    <a:sym typeface="Fira Sans Extra Condensed Medium"/>
                  </a:rPr>
                  <a:t>0</a:t>
                </a:r>
                <a:endParaRPr kumimoji="0" sz="12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55" name="Google Shape;499;p25"/>
              <p:cNvSpPr txBox="1"/>
              <p:nvPr/>
            </p:nvSpPr>
            <p:spPr>
              <a:xfrm>
                <a:off x="8196382" y="3619089"/>
                <a:ext cx="1584900" cy="400500"/>
              </a:xfrm>
              <a:prstGeom prst="rect">
                <a:avLst/>
              </a:prstGeom>
              <a:noFill/>
              <a:ln>
                <a:noFill/>
              </a:ln>
            </p:spPr>
            <p:txBody>
              <a:bodyPr spcFirstLastPara="1" wrap="square" lIns="91425" tIns="91425" rIns="91425" bIns="91425" anchor="ctr" anchorCtr="0">
                <a:noAutofit/>
              </a:bodyPr>
              <a:lstStyle/>
              <a:p>
                <a:pPr lvl="0" algn="ctr">
                  <a:buClr>
                    <a:srgbClr val="000000"/>
                  </a:buClr>
                </a:pPr>
                <a:r>
                  <a:rPr lang="ru-RU" sz="1000" kern="0" dirty="0">
                    <a:solidFill>
                      <a:srgbClr val="000000"/>
                    </a:solidFill>
                    <a:latin typeface="Arial" panose="020B0604020202020204" pitchFamily="34" charset="0"/>
                    <a:ea typeface="Roboto"/>
                    <a:cs typeface="Arial" panose="020B0604020202020204" pitchFamily="34" charset="0"/>
                    <a:sym typeface="Roboto"/>
                  </a:rPr>
                  <a:t>Ежегодни информационни и обучителни кампании сред населението на общината</a:t>
                </a:r>
                <a:endParaRPr kumimoji="0" sz="1000" b="0" i="0" u="none" strike="noStrike" kern="0" cap="none" spc="0" normalizeH="0" baseline="0" noProof="0" dirty="0">
                  <a:ln>
                    <a:noFill/>
                  </a:ln>
                  <a:solidFill>
                    <a:srgbClr val="000000"/>
                  </a:solidFill>
                  <a:effectLst/>
                  <a:uLnTx/>
                  <a:uFillTx/>
                  <a:latin typeface="Arial" panose="020B0604020202020204" pitchFamily="34" charset="0"/>
                  <a:ea typeface="Roboto"/>
                  <a:cs typeface="Arial" panose="020B0604020202020204" pitchFamily="34" charset="0"/>
                  <a:sym typeface="Roboto"/>
                </a:endParaRPr>
              </a:p>
            </p:txBody>
          </p:sp>
        </p:grpSp>
        <p:grpSp>
          <p:nvGrpSpPr>
            <p:cNvPr id="27" name="Google Shape;501;p25"/>
            <p:cNvGrpSpPr/>
            <p:nvPr/>
          </p:nvGrpSpPr>
          <p:grpSpPr>
            <a:xfrm>
              <a:off x="1051433" y="3357849"/>
              <a:ext cx="1763629" cy="1376129"/>
              <a:chOff x="1051433" y="3357849"/>
              <a:chExt cx="1763629" cy="1376129"/>
            </a:xfrm>
          </p:grpSpPr>
          <p:sp>
            <p:nvSpPr>
              <p:cNvPr id="28" name="Google Shape;502;p25"/>
              <p:cNvSpPr/>
              <p:nvPr/>
            </p:nvSpPr>
            <p:spPr>
              <a:xfrm>
                <a:off x="1126465" y="3357849"/>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a:buClr>
                    <a:srgbClr val="000000"/>
                  </a:buClr>
                  <a:buFont typeface="Arial"/>
                  <a:buNone/>
                </a:pPr>
                <a:endParaRPr sz="1200" kern="0">
                  <a:solidFill>
                    <a:srgbClr val="000000"/>
                  </a:solidFill>
                  <a:latin typeface="Arial" panose="020B0604020202020204" pitchFamily="34" charset="0"/>
                  <a:cs typeface="Arial" panose="020B0604020202020204" pitchFamily="34" charset="0"/>
                  <a:sym typeface="Arial"/>
                </a:endParaRPr>
              </a:p>
            </p:txBody>
          </p:sp>
          <p:sp>
            <p:nvSpPr>
              <p:cNvPr id="29" name="Google Shape;503;p25"/>
              <p:cNvSpPr/>
              <p:nvPr/>
            </p:nvSpPr>
            <p:spPr>
              <a:xfrm>
                <a:off x="1524646" y="4337793"/>
                <a:ext cx="792324" cy="396176"/>
              </a:xfrm>
              <a:custGeom>
                <a:avLst/>
                <a:gdLst/>
                <a:ahLst/>
                <a:cxnLst/>
                <a:rect l="l" t="t" r="r" b="b"/>
                <a:pathLst>
                  <a:path w="27195" h="13598" extrusionOk="0">
                    <a:moveTo>
                      <a:pt x="13597" y="1"/>
                    </a:moveTo>
                    <a:cubicBezTo>
                      <a:pt x="6084" y="1"/>
                      <a:pt x="0" y="6085"/>
                      <a:pt x="0" y="13598"/>
                    </a:cubicBezTo>
                    <a:lnTo>
                      <a:pt x="27194" y="13598"/>
                    </a:lnTo>
                    <a:cubicBezTo>
                      <a:pt x="27194" y="6085"/>
                      <a:pt x="21110" y="1"/>
                      <a:pt x="13597" y="1"/>
                    </a:cubicBezTo>
                    <a:close/>
                  </a:path>
                </a:pathLst>
              </a:custGeom>
              <a:solidFill>
                <a:srgbClr val="6AC294"/>
              </a:solidFill>
              <a:ln>
                <a:noFill/>
              </a:ln>
            </p:spPr>
            <p:txBody>
              <a:bodyPr spcFirstLastPara="1" wrap="square" lIns="91425" tIns="91425" rIns="91425" bIns="91425" anchor="ctr" anchorCtr="0">
                <a:noAutofit/>
              </a:bodyPr>
              <a:lstStyle/>
              <a:p>
                <a:pPr algn="ctr">
                  <a:buClr>
                    <a:srgbClr val="000000"/>
                  </a:buClr>
                  <a:buSzPts val="1100"/>
                  <a:buFont typeface="Arial"/>
                  <a:buNone/>
                </a:pPr>
                <a:r>
                  <a:rPr lang="en"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0</a:t>
                </a:r>
                <a:r>
                  <a:rPr lang="bg-BG"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6</a:t>
                </a:r>
                <a:endParaRPr sz="1200" kern="0" dirty="0">
                  <a:solidFill>
                    <a:srgbClr val="FFFFFF"/>
                  </a:solidFill>
                  <a:latin typeface="Arial" panose="020B0604020202020204" pitchFamily="34" charset="0"/>
                  <a:cs typeface="Arial" panose="020B0604020202020204" pitchFamily="34" charset="0"/>
                  <a:sym typeface="Arial"/>
                </a:endParaRPr>
              </a:p>
            </p:txBody>
          </p:sp>
          <p:sp>
            <p:nvSpPr>
              <p:cNvPr id="30" name="Google Shape;504;p25"/>
              <p:cNvSpPr txBox="1"/>
              <p:nvPr/>
            </p:nvSpPr>
            <p:spPr>
              <a:xfrm>
                <a:off x="1051433" y="3579883"/>
                <a:ext cx="1763629" cy="707314"/>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ru-RU" sz="1000" kern="0" dirty="0">
                    <a:solidFill>
                      <a:srgbClr val="000000"/>
                    </a:solidFill>
                    <a:latin typeface="Arial" panose="020B0604020202020204" pitchFamily="34" charset="0"/>
                    <a:ea typeface="Roboto"/>
                    <a:cs typeface="Arial" panose="020B0604020202020204" pitchFamily="34" charset="0"/>
                    <a:sym typeface="Roboto"/>
                  </a:rPr>
                  <a:t>Анализ на възможностите за изграждане на обекти за производство на ЕВИ върху покривните и фасадните конструкции на сгради - общинска собственост</a:t>
                </a:r>
                <a:endParaRPr sz="1000" kern="0" dirty="0">
                  <a:solidFill>
                    <a:srgbClr val="000000"/>
                  </a:solidFill>
                  <a:latin typeface="Arial" panose="020B0604020202020204" pitchFamily="34" charset="0"/>
                  <a:ea typeface="Roboto"/>
                  <a:cs typeface="Arial" panose="020B0604020202020204" pitchFamily="34" charset="0"/>
                  <a:sym typeface="Roboto"/>
                </a:endParaRPr>
              </a:p>
            </p:txBody>
          </p:sp>
        </p:grpSp>
        <p:grpSp>
          <p:nvGrpSpPr>
            <p:cNvPr id="32" name="Google Shape;506;p25"/>
            <p:cNvGrpSpPr/>
            <p:nvPr/>
          </p:nvGrpSpPr>
          <p:grpSpPr>
            <a:xfrm>
              <a:off x="2815062" y="3357849"/>
              <a:ext cx="1746403" cy="1376129"/>
              <a:chOff x="2815062" y="3357849"/>
              <a:chExt cx="1746403" cy="1376129"/>
            </a:xfrm>
          </p:grpSpPr>
          <p:sp>
            <p:nvSpPr>
              <p:cNvPr id="33" name="Google Shape;507;p25"/>
              <p:cNvSpPr/>
              <p:nvPr/>
            </p:nvSpPr>
            <p:spPr>
              <a:xfrm>
                <a:off x="2893948" y="3357849"/>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a:buClr>
                    <a:srgbClr val="000000"/>
                  </a:buClr>
                  <a:buFont typeface="Arial"/>
                  <a:buNone/>
                </a:pPr>
                <a:endParaRPr sz="1200" kern="0">
                  <a:solidFill>
                    <a:srgbClr val="000000"/>
                  </a:solidFill>
                  <a:latin typeface="Arial" panose="020B0604020202020204" pitchFamily="34" charset="0"/>
                  <a:cs typeface="Arial" panose="020B0604020202020204" pitchFamily="34" charset="0"/>
                  <a:sym typeface="Arial"/>
                </a:endParaRPr>
              </a:p>
            </p:txBody>
          </p:sp>
          <p:sp>
            <p:nvSpPr>
              <p:cNvPr id="34" name="Google Shape;508;p25"/>
              <p:cNvSpPr/>
              <p:nvPr/>
            </p:nvSpPr>
            <p:spPr>
              <a:xfrm>
                <a:off x="3292101" y="4337793"/>
                <a:ext cx="792324" cy="396176"/>
              </a:xfrm>
              <a:custGeom>
                <a:avLst/>
                <a:gdLst/>
                <a:ahLst/>
                <a:cxnLst/>
                <a:rect l="l" t="t" r="r" b="b"/>
                <a:pathLst>
                  <a:path w="27195" h="13598" extrusionOk="0">
                    <a:moveTo>
                      <a:pt x="13597" y="1"/>
                    </a:moveTo>
                    <a:cubicBezTo>
                      <a:pt x="6084" y="1"/>
                      <a:pt x="0" y="6085"/>
                      <a:pt x="0" y="13598"/>
                    </a:cubicBezTo>
                    <a:lnTo>
                      <a:pt x="27194" y="13598"/>
                    </a:lnTo>
                    <a:cubicBezTo>
                      <a:pt x="27194" y="6085"/>
                      <a:pt x="21110" y="1"/>
                      <a:pt x="13597" y="1"/>
                    </a:cubicBezTo>
                    <a:close/>
                  </a:path>
                </a:pathLst>
              </a:custGeom>
              <a:solidFill>
                <a:srgbClr val="44A673"/>
              </a:solidFill>
              <a:ln>
                <a:noFill/>
              </a:ln>
            </p:spPr>
            <p:txBody>
              <a:bodyPr spcFirstLastPara="1" wrap="square" lIns="91425" tIns="91425" rIns="91425" bIns="91425" anchor="ctr" anchorCtr="0">
                <a:noAutofit/>
              </a:bodyPr>
              <a:lstStyle/>
              <a:p>
                <a:pPr algn="ctr">
                  <a:buClr>
                    <a:srgbClr val="000000"/>
                  </a:buClr>
                  <a:buSzPts val="1100"/>
                  <a:buFont typeface="Arial"/>
                  <a:buNone/>
                </a:pPr>
                <a:r>
                  <a:rPr lang="en"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0</a:t>
                </a:r>
                <a:r>
                  <a:rPr lang="bg-BG"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7</a:t>
                </a:r>
                <a:endParaRPr sz="1200" kern="0" dirty="0">
                  <a:solidFill>
                    <a:srgbClr val="FFFFFF"/>
                  </a:solidFill>
                  <a:latin typeface="Arial" panose="020B0604020202020204" pitchFamily="34" charset="0"/>
                  <a:cs typeface="Arial" panose="020B0604020202020204" pitchFamily="34" charset="0"/>
                  <a:sym typeface="Arial"/>
                </a:endParaRPr>
              </a:p>
            </p:txBody>
          </p:sp>
          <p:sp>
            <p:nvSpPr>
              <p:cNvPr id="35" name="Google Shape;509;p25"/>
              <p:cNvSpPr txBox="1"/>
              <p:nvPr/>
            </p:nvSpPr>
            <p:spPr>
              <a:xfrm>
                <a:off x="2815062" y="3733290"/>
                <a:ext cx="1746403" cy="4005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ru-RU" sz="1000" kern="0" dirty="0">
                    <a:solidFill>
                      <a:srgbClr val="000000"/>
                    </a:solidFill>
                    <a:latin typeface="Arial" panose="020B0604020202020204" pitchFamily="34" charset="0"/>
                    <a:ea typeface="Roboto"/>
                    <a:cs typeface="Arial" panose="020B0604020202020204" pitchFamily="34" charset="0"/>
                    <a:sym typeface="Roboto"/>
                  </a:rPr>
                  <a:t>Схеми за подпомагане на проекти за производство и потребление на ЕВИ, вкл. индивидуални системи (отопление, охлаждане, биогаз и зелен водород, горива)</a:t>
                </a:r>
                <a:endParaRPr sz="1000" kern="0" dirty="0">
                  <a:solidFill>
                    <a:srgbClr val="000000"/>
                  </a:solidFill>
                  <a:latin typeface="Arial" panose="020B0604020202020204" pitchFamily="34" charset="0"/>
                  <a:ea typeface="Roboto"/>
                  <a:cs typeface="Arial" panose="020B0604020202020204" pitchFamily="34" charset="0"/>
                  <a:sym typeface="Roboto"/>
                </a:endParaRPr>
              </a:p>
            </p:txBody>
          </p:sp>
        </p:grpSp>
        <p:grpSp>
          <p:nvGrpSpPr>
            <p:cNvPr id="37" name="Google Shape;511;p25"/>
            <p:cNvGrpSpPr/>
            <p:nvPr/>
          </p:nvGrpSpPr>
          <p:grpSpPr>
            <a:xfrm>
              <a:off x="4568504" y="3357849"/>
              <a:ext cx="1788589" cy="1376129"/>
              <a:chOff x="4568504" y="3357849"/>
              <a:chExt cx="1788589" cy="1376129"/>
            </a:xfrm>
          </p:grpSpPr>
          <p:sp>
            <p:nvSpPr>
              <p:cNvPr id="38" name="Google Shape;512;p25"/>
              <p:cNvSpPr/>
              <p:nvPr/>
            </p:nvSpPr>
            <p:spPr>
              <a:xfrm>
                <a:off x="4661444" y="3357849"/>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a:buClr>
                    <a:srgbClr val="000000"/>
                  </a:buClr>
                  <a:buFont typeface="Arial"/>
                  <a:buNone/>
                </a:pPr>
                <a:endParaRPr sz="1200" kern="0">
                  <a:solidFill>
                    <a:srgbClr val="000000"/>
                  </a:solidFill>
                  <a:latin typeface="Arial" panose="020B0604020202020204" pitchFamily="34" charset="0"/>
                  <a:cs typeface="Arial" panose="020B0604020202020204" pitchFamily="34" charset="0"/>
                  <a:sym typeface="Arial"/>
                </a:endParaRPr>
              </a:p>
            </p:txBody>
          </p:sp>
          <p:sp>
            <p:nvSpPr>
              <p:cNvPr id="39" name="Google Shape;513;p25"/>
              <p:cNvSpPr/>
              <p:nvPr/>
            </p:nvSpPr>
            <p:spPr>
              <a:xfrm>
                <a:off x="5059598" y="4337793"/>
                <a:ext cx="792324" cy="396176"/>
              </a:xfrm>
              <a:custGeom>
                <a:avLst/>
                <a:gdLst/>
                <a:ahLst/>
                <a:cxnLst/>
                <a:rect l="l" t="t" r="r" b="b"/>
                <a:pathLst>
                  <a:path w="27195" h="13598" extrusionOk="0">
                    <a:moveTo>
                      <a:pt x="13597" y="1"/>
                    </a:moveTo>
                    <a:cubicBezTo>
                      <a:pt x="6084" y="1"/>
                      <a:pt x="0" y="6085"/>
                      <a:pt x="0" y="13598"/>
                    </a:cubicBezTo>
                    <a:lnTo>
                      <a:pt x="27194" y="13598"/>
                    </a:lnTo>
                    <a:cubicBezTo>
                      <a:pt x="27194" y="6085"/>
                      <a:pt x="21110" y="1"/>
                      <a:pt x="13597" y="1"/>
                    </a:cubicBezTo>
                    <a:close/>
                  </a:path>
                </a:pathLst>
              </a:custGeom>
              <a:solidFill>
                <a:srgbClr val="0A958E"/>
              </a:solidFill>
              <a:ln>
                <a:noFill/>
              </a:ln>
            </p:spPr>
            <p:txBody>
              <a:bodyPr spcFirstLastPara="1" wrap="square" lIns="91425" tIns="91425" rIns="91425" bIns="91425" anchor="ctr" anchorCtr="0">
                <a:noAutofit/>
              </a:bodyPr>
              <a:lstStyle/>
              <a:p>
                <a:pPr algn="ctr">
                  <a:buClr>
                    <a:srgbClr val="000000"/>
                  </a:buClr>
                  <a:buSzPts val="1100"/>
                  <a:buFont typeface="Arial"/>
                  <a:buNone/>
                </a:pPr>
                <a:r>
                  <a:rPr lang="en"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0</a:t>
                </a:r>
                <a:r>
                  <a:rPr lang="bg-BG"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8</a:t>
                </a:r>
                <a:endParaRPr sz="1200" kern="0" dirty="0">
                  <a:solidFill>
                    <a:srgbClr val="FFFFFF"/>
                  </a:solidFill>
                  <a:latin typeface="Arial" panose="020B0604020202020204" pitchFamily="34" charset="0"/>
                  <a:cs typeface="Arial" panose="020B0604020202020204" pitchFamily="34" charset="0"/>
                  <a:sym typeface="Arial"/>
                </a:endParaRPr>
              </a:p>
            </p:txBody>
          </p:sp>
          <p:sp>
            <p:nvSpPr>
              <p:cNvPr id="40" name="Google Shape;514;p25"/>
              <p:cNvSpPr txBox="1"/>
              <p:nvPr/>
            </p:nvSpPr>
            <p:spPr>
              <a:xfrm>
                <a:off x="4568504" y="3714532"/>
                <a:ext cx="1788589" cy="4005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ru-RU" sz="1000" kern="0" dirty="0">
                    <a:solidFill>
                      <a:srgbClr val="000000"/>
                    </a:solidFill>
                    <a:latin typeface="Arial" panose="020B0604020202020204" pitchFamily="34" charset="0"/>
                    <a:ea typeface="Roboto"/>
                    <a:cs typeface="Arial" panose="020B0604020202020204" pitchFamily="34" charset="0"/>
                    <a:sym typeface="Roboto"/>
                  </a:rPr>
                  <a:t>Схеми за подпомагане на проекти за производство и потребление на ЕВИ, вкл. индивидуални системи (отопление, охлаждане, биогаз и зелен водород, транспортни горива)</a:t>
                </a:r>
                <a:endParaRPr sz="1000" kern="0" dirty="0">
                  <a:solidFill>
                    <a:srgbClr val="000000"/>
                  </a:solidFill>
                  <a:latin typeface="Arial" panose="020B0604020202020204" pitchFamily="34" charset="0"/>
                  <a:ea typeface="Roboto"/>
                  <a:cs typeface="Arial" panose="020B0604020202020204" pitchFamily="34" charset="0"/>
                  <a:sym typeface="Roboto"/>
                </a:endParaRPr>
              </a:p>
            </p:txBody>
          </p:sp>
        </p:grpSp>
        <p:grpSp>
          <p:nvGrpSpPr>
            <p:cNvPr id="42" name="Google Shape;516;p25"/>
            <p:cNvGrpSpPr/>
            <p:nvPr/>
          </p:nvGrpSpPr>
          <p:grpSpPr>
            <a:xfrm>
              <a:off x="6294857" y="3357849"/>
              <a:ext cx="1890937" cy="1376129"/>
              <a:chOff x="6294857" y="3357849"/>
              <a:chExt cx="1890937" cy="1376129"/>
            </a:xfrm>
          </p:grpSpPr>
          <p:sp>
            <p:nvSpPr>
              <p:cNvPr id="43" name="Google Shape;517;p25"/>
              <p:cNvSpPr/>
              <p:nvPr/>
            </p:nvSpPr>
            <p:spPr>
              <a:xfrm>
                <a:off x="6428913" y="3357849"/>
                <a:ext cx="1588631" cy="1376129"/>
              </a:xfrm>
              <a:custGeom>
                <a:avLst/>
                <a:gdLst/>
                <a:ahLst/>
                <a:cxnLst/>
                <a:rect l="l" t="t" r="r" b="b"/>
                <a:pathLst>
                  <a:path w="47221" h="47233" extrusionOk="0">
                    <a:moveTo>
                      <a:pt x="0" y="1"/>
                    </a:moveTo>
                    <a:lnTo>
                      <a:pt x="0" y="47233"/>
                    </a:lnTo>
                    <a:lnTo>
                      <a:pt x="47220" y="47233"/>
                    </a:lnTo>
                    <a:lnTo>
                      <a:pt x="47220" y="1"/>
                    </a:lnTo>
                    <a:close/>
                  </a:path>
                </a:pathLst>
              </a:custGeom>
              <a:solidFill>
                <a:srgbClr val="EEEEEE"/>
              </a:solidFill>
              <a:ln>
                <a:noFill/>
              </a:ln>
            </p:spPr>
            <p:txBody>
              <a:bodyPr spcFirstLastPara="1" wrap="square" lIns="91425" tIns="91425" rIns="91425" bIns="91425" anchor="ctr" anchorCtr="0">
                <a:noAutofit/>
              </a:bodyPr>
              <a:lstStyle/>
              <a:p>
                <a:pPr>
                  <a:buClr>
                    <a:srgbClr val="000000"/>
                  </a:buClr>
                  <a:buFont typeface="Arial"/>
                  <a:buNone/>
                </a:pPr>
                <a:endParaRPr sz="1200" kern="0">
                  <a:solidFill>
                    <a:srgbClr val="000000"/>
                  </a:solidFill>
                  <a:latin typeface="Arial" panose="020B0604020202020204" pitchFamily="34" charset="0"/>
                  <a:cs typeface="Arial" panose="020B0604020202020204" pitchFamily="34" charset="0"/>
                  <a:sym typeface="Arial"/>
                </a:endParaRPr>
              </a:p>
            </p:txBody>
          </p:sp>
          <p:sp>
            <p:nvSpPr>
              <p:cNvPr id="44" name="Google Shape;518;p25"/>
              <p:cNvSpPr/>
              <p:nvPr/>
            </p:nvSpPr>
            <p:spPr>
              <a:xfrm>
                <a:off x="6827094" y="4337793"/>
                <a:ext cx="792324" cy="396176"/>
              </a:xfrm>
              <a:custGeom>
                <a:avLst/>
                <a:gdLst/>
                <a:ahLst/>
                <a:cxnLst/>
                <a:rect l="l" t="t" r="r" b="b"/>
                <a:pathLst>
                  <a:path w="27195" h="13598" extrusionOk="0">
                    <a:moveTo>
                      <a:pt x="13597" y="1"/>
                    </a:moveTo>
                    <a:cubicBezTo>
                      <a:pt x="6084" y="1"/>
                      <a:pt x="0" y="6085"/>
                      <a:pt x="0" y="13598"/>
                    </a:cubicBezTo>
                    <a:lnTo>
                      <a:pt x="27194" y="13598"/>
                    </a:lnTo>
                    <a:cubicBezTo>
                      <a:pt x="27194" y="6085"/>
                      <a:pt x="21110" y="1"/>
                      <a:pt x="13597" y="1"/>
                    </a:cubicBezTo>
                    <a:close/>
                  </a:path>
                </a:pathLst>
              </a:custGeom>
              <a:solidFill>
                <a:srgbClr val="125C96"/>
              </a:solidFill>
              <a:ln>
                <a:noFill/>
              </a:ln>
            </p:spPr>
            <p:txBody>
              <a:bodyPr spcFirstLastPara="1" wrap="square" lIns="91425" tIns="91425" rIns="91425" bIns="91425" anchor="ctr" anchorCtr="0">
                <a:noAutofit/>
              </a:bodyPr>
              <a:lstStyle/>
              <a:p>
                <a:pPr algn="ctr">
                  <a:buClr>
                    <a:srgbClr val="000000"/>
                  </a:buClr>
                  <a:buSzPts val="1100"/>
                  <a:buFont typeface="Arial"/>
                  <a:buNone/>
                </a:pPr>
                <a:r>
                  <a:rPr lang="en"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0</a:t>
                </a:r>
                <a:r>
                  <a:rPr lang="bg-BG" sz="1200" kern="0" dirty="0">
                    <a:solidFill>
                      <a:srgbClr val="FFFFFF"/>
                    </a:solidFill>
                    <a:latin typeface="Arial" panose="020B0604020202020204" pitchFamily="34" charset="0"/>
                    <a:ea typeface="Fira Sans Extra Condensed Medium"/>
                    <a:cs typeface="Arial" panose="020B0604020202020204" pitchFamily="34" charset="0"/>
                    <a:sym typeface="Fira Sans Extra Condensed Medium"/>
                  </a:rPr>
                  <a:t>9</a:t>
                </a:r>
                <a:endParaRPr sz="1200" kern="0" dirty="0">
                  <a:solidFill>
                    <a:srgbClr val="FFFFFF"/>
                  </a:solidFill>
                  <a:latin typeface="Arial" panose="020B0604020202020204" pitchFamily="34" charset="0"/>
                  <a:cs typeface="Arial" panose="020B0604020202020204" pitchFamily="34" charset="0"/>
                  <a:sym typeface="Arial"/>
                </a:endParaRPr>
              </a:p>
            </p:txBody>
          </p:sp>
          <p:sp>
            <p:nvSpPr>
              <p:cNvPr id="45" name="Google Shape;519;p25"/>
              <p:cNvSpPr txBox="1"/>
              <p:nvPr/>
            </p:nvSpPr>
            <p:spPr>
              <a:xfrm>
                <a:off x="6294857" y="3714532"/>
                <a:ext cx="1890937" cy="4005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ru-RU" sz="1000" kern="0" dirty="0">
                    <a:solidFill>
                      <a:srgbClr val="000000"/>
                    </a:solidFill>
                    <a:latin typeface="Arial" panose="020B0604020202020204" pitchFamily="34" charset="0"/>
                    <a:ea typeface="Roboto"/>
                    <a:cs typeface="Arial" panose="020B0604020202020204" pitchFamily="34" charset="0"/>
                    <a:sym typeface="Roboto"/>
                  </a:rPr>
                  <a:t>Разработване/актуализация на общите и подробните устройствени планове свързани с реализация на благоустройствени работи за изпълнение на проекти за ЕВИ</a:t>
                </a:r>
                <a:endParaRPr sz="1000" kern="0" dirty="0">
                  <a:solidFill>
                    <a:srgbClr val="000000"/>
                  </a:solidFill>
                  <a:latin typeface="Arial" panose="020B0604020202020204" pitchFamily="34" charset="0"/>
                  <a:ea typeface="Roboto"/>
                  <a:cs typeface="Arial" panose="020B0604020202020204" pitchFamily="34" charset="0"/>
                  <a:sym typeface="Roboto"/>
                </a:endParaRPr>
              </a:p>
            </p:txBody>
          </p:sp>
        </p:grpSp>
        <p:sp>
          <p:nvSpPr>
            <p:cNvPr id="47" name="Google Shape;521;p25"/>
            <p:cNvSpPr/>
            <p:nvPr/>
          </p:nvSpPr>
          <p:spPr>
            <a:xfrm>
              <a:off x="1126455" y="1104900"/>
              <a:ext cx="8644255" cy="562800"/>
            </a:xfrm>
            <a:prstGeom prst="rect">
              <a:avLst/>
            </a:prstGeom>
            <a:solidFill>
              <a:srgbClr val="EBEBEB"/>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48" name="Google Shape;522;p25"/>
            <p:cNvSpPr txBox="1"/>
            <p:nvPr/>
          </p:nvSpPr>
          <p:spPr>
            <a:xfrm>
              <a:off x="3176413" y="1176463"/>
              <a:ext cx="4544338" cy="4005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bg-BG" sz="1200" b="1" kern="0" dirty="0">
                  <a:solidFill>
                    <a:srgbClr val="000000"/>
                  </a:solidFill>
                  <a:latin typeface="Arial" panose="020B0604020202020204" pitchFamily="34" charset="0"/>
                  <a:ea typeface="Fira Sans Extra Condensed Medium"/>
                  <a:cs typeface="Arial" panose="020B0604020202020204" pitchFamily="34" charset="0"/>
                  <a:sym typeface="Fira Sans Extra Condensed Medium"/>
                </a:rPr>
                <a:t>Актуализирани типове мерки в общинската програма:</a:t>
              </a:r>
            </a:p>
          </p:txBody>
        </p:sp>
      </p:grpSp>
      <p:sp>
        <p:nvSpPr>
          <p:cNvPr id="57" name="TextBox 56">
            <a:extLst>
              <a:ext uri="{FF2B5EF4-FFF2-40B4-BE49-F238E27FC236}">
                <a16:creationId xmlns:a16="http://schemas.microsoft.com/office/drawing/2014/main" id="{2E5F5D43-FF4B-46AD-9830-4B8EB6ADD748}"/>
              </a:ext>
            </a:extLst>
          </p:cNvPr>
          <p:cNvSpPr txBox="1"/>
          <p:nvPr/>
        </p:nvSpPr>
        <p:spPr>
          <a:xfrm>
            <a:off x="278772" y="1320274"/>
            <a:ext cx="8736852" cy="4616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685800"/>
            <a:r>
              <a:rPr lang="bg-BG" sz="1200" dirty="0">
                <a:solidFill>
                  <a:srgbClr val="000099"/>
                </a:solidFill>
              </a:rPr>
              <a:t>Общините разработват </a:t>
            </a:r>
            <a:r>
              <a:rPr lang="bg-BG" sz="1200" b="1" dirty="0">
                <a:solidFill>
                  <a:srgbClr val="000099"/>
                </a:solidFill>
              </a:rPr>
              <a:t>дългосрочни програми </a:t>
            </a:r>
            <a:r>
              <a:rPr lang="ru-RU" sz="1200" dirty="0">
                <a:solidFill>
                  <a:srgbClr val="000099"/>
                </a:solidFill>
              </a:rPr>
              <a:t>за насърчаване използването на ЕВИ със срок на действие 10 год.</a:t>
            </a:r>
          </a:p>
          <a:p>
            <a:pPr defTabSz="685800"/>
            <a:r>
              <a:rPr lang="ru-RU" sz="1200" dirty="0">
                <a:solidFill>
                  <a:srgbClr val="000099"/>
                </a:solidFill>
              </a:rPr>
              <a:t>Програмите се приемат от общинския съвет и се публикуват на Интернет страницата на общината</a:t>
            </a:r>
          </a:p>
        </p:txBody>
      </p:sp>
    </p:spTree>
    <p:extLst>
      <p:ext uri="{BB962C8B-B14F-4D97-AF65-F5344CB8AC3E}">
        <p14:creationId xmlns:p14="http://schemas.microsoft.com/office/powerpoint/2010/main" val="3847599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499350" cy="735013"/>
          </a:xfrm>
        </p:spPr>
        <p:txBody>
          <a:bodyPr/>
          <a:lstStyle/>
          <a:p>
            <a:r>
              <a:rPr lang="bg-BG" sz="2400" dirty="0"/>
              <a:t>ЗАКОН  за енергийната ефективност (ЗЕЕ)</a:t>
            </a:r>
          </a:p>
        </p:txBody>
      </p:sp>
      <p:sp>
        <p:nvSpPr>
          <p:cNvPr id="3" name="Content Placeholder 2"/>
          <p:cNvSpPr>
            <a:spLocks noGrp="1"/>
          </p:cNvSpPr>
          <p:nvPr>
            <p:ph idx="1"/>
          </p:nvPr>
        </p:nvSpPr>
        <p:spPr>
          <a:xfrm>
            <a:off x="785813" y="1162050"/>
            <a:ext cx="7900987" cy="4964113"/>
          </a:xfrm>
        </p:spPr>
        <p:txBody>
          <a:bodyPr/>
          <a:lstStyle/>
          <a:p>
            <a:pPr>
              <a:buNone/>
            </a:pPr>
            <a:r>
              <a:rPr lang="bg-BG" dirty="0">
                <a:solidFill>
                  <a:srgbClr val="002060"/>
                </a:solidFill>
              </a:rPr>
              <a:t/>
            </a:r>
            <a:br>
              <a:rPr lang="bg-BG" dirty="0">
                <a:solidFill>
                  <a:srgbClr val="002060"/>
                </a:solidFill>
              </a:rPr>
            </a:br>
            <a:r>
              <a:rPr lang="ru-RU" sz="1800" dirty="0">
                <a:solidFill>
                  <a:srgbClr val="002060"/>
                </a:solidFill>
                <a:latin typeface="+mj-lt"/>
              </a:rPr>
              <a:t>Чл. 11. (1) Дейностите по провеждане на държавната политика за повишаване на енергийната ефективност се изпълняват от изпълнителния директор на Агенцията за устойчиво енергийно развитие /АУЕР/.</a:t>
            </a:r>
            <a:br>
              <a:rPr lang="ru-RU" sz="1800" dirty="0">
                <a:solidFill>
                  <a:srgbClr val="002060"/>
                </a:solidFill>
                <a:latin typeface="+mj-lt"/>
              </a:rPr>
            </a:br>
            <a:r>
              <a:rPr lang="ru-RU" sz="1800" dirty="0">
                <a:solidFill>
                  <a:srgbClr val="002060"/>
                </a:solidFill>
                <a:latin typeface="+mj-lt"/>
              </a:rPr>
              <a:t>Чл. 12. (1) Държавната политика в областта на енергийната ефективност се изпълнява от всички държавни и местни органи. </a:t>
            </a:r>
            <a:br>
              <a:rPr lang="ru-RU" sz="1800" dirty="0">
                <a:solidFill>
                  <a:srgbClr val="002060"/>
                </a:solidFill>
                <a:latin typeface="+mj-lt"/>
              </a:rPr>
            </a:br>
            <a:r>
              <a:rPr lang="en-US" sz="1800" dirty="0">
                <a:solidFill>
                  <a:srgbClr val="002060"/>
                </a:solidFill>
                <a:latin typeface="+mj-lt"/>
              </a:rPr>
              <a:t>             </a:t>
            </a:r>
            <a:r>
              <a:rPr lang="ru-RU" sz="1800" dirty="0">
                <a:solidFill>
                  <a:srgbClr val="002060"/>
                </a:solidFill>
                <a:latin typeface="+mj-lt"/>
              </a:rPr>
              <a:t>(2) За целите по ал. 1, държавните и местните органи разработват и приемат </a:t>
            </a:r>
            <a:r>
              <a:rPr lang="ru-RU" sz="1800" u="sng" dirty="0">
                <a:solidFill>
                  <a:srgbClr val="002060"/>
                </a:solidFill>
                <a:latin typeface="+mj-lt"/>
              </a:rPr>
              <a:t>програми по енергийна ефективност</a:t>
            </a:r>
            <a:r>
              <a:rPr lang="ru-RU" sz="1800" dirty="0">
                <a:solidFill>
                  <a:srgbClr val="002060"/>
                </a:solidFill>
                <a:latin typeface="+mj-lt"/>
              </a:rPr>
              <a:t>.</a:t>
            </a:r>
            <a:br>
              <a:rPr lang="ru-RU" sz="1800" dirty="0">
                <a:solidFill>
                  <a:srgbClr val="002060"/>
                </a:solidFill>
                <a:latin typeface="+mj-lt"/>
              </a:rPr>
            </a:br>
            <a:r>
              <a:rPr lang="en-US" sz="1800" dirty="0">
                <a:solidFill>
                  <a:srgbClr val="002060"/>
                </a:solidFill>
                <a:latin typeface="+mj-lt"/>
              </a:rPr>
              <a:t>             </a:t>
            </a:r>
            <a:r>
              <a:rPr lang="ru-RU" sz="1800" dirty="0">
                <a:solidFill>
                  <a:srgbClr val="002060"/>
                </a:solidFill>
                <a:latin typeface="+mj-lt"/>
              </a:rPr>
              <a:t>(</a:t>
            </a:r>
            <a:r>
              <a:rPr lang="en-US" sz="1800" dirty="0">
                <a:solidFill>
                  <a:srgbClr val="002060"/>
                </a:solidFill>
                <a:latin typeface="+mj-lt"/>
              </a:rPr>
              <a:t>3</a:t>
            </a:r>
            <a:r>
              <a:rPr lang="ru-RU" sz="1800" dirty="0">
                <a:solidFill>
                  <a:srgbClr val="002060"/>
                </a:solidFill>
                <a:latin typeface="+mj-lt"/>
              </a:rPr>
              <a:t>) </a:t>
            </a:r>
            <a:r>
              <a:rPr lang="bg-BG" sz="1800" dirty="0">
                <a:solidFill>
                  <a:srgbClr val="002060"/>
                </a:solidFill>
                <a:latin typeface="+mj-lt"/>
              </a:rPr>
              <a:t>П</a:t>
            </a:r>
            <a:r>
              <a:rPr lang="ru-RU" sz="1800" dirty="0">
                <a:solidFill>
                  <a:srgbClr val="002060"/>
                </a:solidFill>
                <a:latin typeface="+mj-lt"/>
              </a:rPr>
              <a:t>рограмите по ал. 2. се разработват при отчитане на стратегическите цели и приоритети на интегрираните териториални стратегии за развитие на съответните райони за планиране от ниво 2 по чл.4, ал. 3 от Закона за регионалното развитие и перспективите им за устойчиво икономическо развитие.</a:t>
            </a:r>
          </a:p>
          <a:p>
            <a:pPr>
              <a:buNone/>
              <a:tabLst>
                <a:tab pos="457200" algn="l"/>
              </a:tabLst>
            </a:pPr>
            <a:r>
              <a:rPr lang="ru-RU" sz="1800" b="1" dirty="0">
                <a:solidFill>
                  <a:srgbClr val="002060"/>
                </a:solidFill>
              </a:rPr>
              <a:t>                 (</a:t>
            </a:r>
            <a:r>
              <a:rPr lang="ru-RU" sz="1800" dirty="0">
                <a:solidFill>
                  <a:srgbClr val="002060"/>
                </a:solidFill>
                <a:latin typeface="Arial" panose="020B0604020202020204" pitchFamily="34" charset="0"/>
                <a:cs typeface="Arial" panose="020B0604020202020204" pitchFamily="34" charset="0"/>
              </a:rPr>
              <a:t>4) Средствата за изпълнение на програмите по ал.2 се осигуряват в рамките на бюджетите на държавните органи и на общините.</a:t>
            </a:r>
          </a:p>
          <a:p>
            <a:pPr>
              <a:buNone/>
            </a:pPr>
            <a:endParaRPr lang="bg-BG" sz="1800" dirty="0">
              <a:solidFill>
                <a:srgbClr val="002060"/>
              </a:solidFill>
              <a:latin typeface="+mj-lt"/>
            </a:endParaRPr>
          </a:p>
        </p:txBody>
      </p:sp>
      <p:sp>
        <p:nvSpPr>
          <p:cNvPr id="4" name="Slide Number Placeholder 3"/>
          <p:cNvSpPr>
            <a:spLocks noGrp="1"/>
          </p:cNvSpPr>
          <p:nvPr>
            <p:ph type="sldNum" sz="quarter" idx="12"/>
          </p:nvPr>
        </p:nvSpPr>
        <p:spPr/>
        <p:txBody>
          <a:bodyPr/>
          <a:lstStyle/>
          <a:p>
            <a:pPr>
              <a:defRPr/>
            </a:pPr>
            <a:fld id="{72B775CB-EA9A-407E-AF0A-C63F5E6A5860}" type="slidenum">
              <a:rPr lang="en-US" altLang="en-US" smtClean="0"/>
              <a:pPr>
                <a:defRPr/>
              </a:pPr>
              <a:t>17</a:t>
            </a:fld>
            <a:endParaRPr lang="en-US" altLang="en-US"/>
          </a:p>
        </p:txBody>
      </p:sp>
    </p:spTree>
    <p:extLst>
      <p:ext uri="{BB962C8B-B14F-4D97-AF65-F5344CB8AC3E}">
        <p14:creationId xmlns:p14="http://schemas.microsoft.com/office/powerpoint/2010/main" val="2728422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2B775CB-EA9A-407E-AF0A-C63F5E6A5860}" type="slidenum">
              <a:rPr lang="en-US" altLang="en-US" smtClean="0"/>
              <a:pPr>
                <a:defRPr/>
              </a:pPr>
              <a:t>18</a:t>
            </a:fld>
            <a:endParaRPr lang="en-US" altLang="en-US"/>
          </a:p>
        </p:txBody>
      </p:sp>
      <p:sp>
        <p:nvSpPr>
          <p:cNvPr id="5" name="Rectangle 3"/>
          <p:cNvSpPr>
            <a:spLocks noGrp="1" noChangeArrowheads="1"/>
          </p:cNvSpPr>
          <p:nvPr>
            <p:ph idx="1"/>
          </p:nvPr>
        </p:nvSpPr>
        <p:spPr>
          <a:xfrm>
            <a:off x="819149" y="1315439"/>
            <a:ext cx="8266128" cy="5244513"/>
          </a:xfrm>
          <a:noFill/>
        </p:spPr>
        <p:txBody>
          <a:bodyPr wrap="square" anchor="ctr">
            <a:spAutoFit/>
          </a:bodyPr>
          <a:lstStyle/>
          <a:p>
            <a:pPr>
              <a:buNone/>
              <a:tabLst>
                <a:tab pos="457200" algn="l"/>
              </a:tabLst>
            </a:pPr>
            <a:r>
              <a:rPr lang="ru-RU" sz="1800" dirty="0">
                <a:solidFill>
                  <a:srgbClr val="002060"/>
                </a:solidFill>
                <a:latin typeface="Arial" panose="020B0604020202020204" pitchFamily="34" charset="0"/>
                <a:cs typeface="Arial" panose="020B0604020202020204" pitchFamily="34" charset="0"/>
              </a:rPr>
              <a:t>     (5) Държавните и местните органи представят ежегодно на</a:t>
            </a:r>
            <a:endParaRPr lang="en-US" sz="1800" dirty="0">
              <a:solidFill>
                <a:srgbClr val="002060"/>
              </a:solidFill>
              <a:latin typeface="Arial" panose="020B0604020202020204" pitchFamily="34" charset="0"/>
              <a:cs typeface="Arial" panose="020B0604020202020204" pitchFamily="34" charset="0"/>
            </a:endParaRPr>
          </a:p>
          <a:p>
            <a:pPr>
              <a:buNone/>
              <a:tabLst>
                <a:tab pos="457200" algn="l"/>
              </a:tabLst>
            </a:pPr>
            <a:r>
              <a:rPr lang="ru-RU" sz="1800" dirty="0">
                <a:solidFill>
                  <a:srgbClr val="002060"/>
                </a:solidFill>
                <a:latin typeface="Arial" panose="020B0604020202020204" pitchFamily="34" charset="0"/>
                <a:cs typeface="Arial" panose="020B0604020202020204" pitchFamily="34" charset="0"/>
              </a:rPr>
              <a:t>изпълнителния директор на агенцията </a:t>
            </a:r>
            <a:r>
              <a:rPr lang="ru-RU" sz="1800" u="sng" dirty="0">
                <a:solidFill>
                  <a:srgbClr val="002060"/>
                </a:solidFill>
                <a:latin typeface="Arial" panose="020B0604020202020204" pitchFamily="34" charset="0"/>
                <a:cs typeface="Arial" panose="020B0604020202020204" pitchFamily="34" charset="0"/>
              </a:rPr>
              <a:t>отчети за изпълнението на</a:t>
            </a:r>
            <a:endParaRPr lang="en-US" sz="1800" u="sng" dirty="0">
              <a:solidFill>
                <a:srgbClr val="002060"/>
              </a:solidFill>
              <a:latin typeface="Arial" panose="020B0604020202020204" pitchFamily="34" charset="0"/>
              <a:cs typeface="Arial" panose="020B0604020202020204" pitchFamily="34" charset="0"/>
            </a:endParaRPr>
          </a:p>
          <a:p>
            <a:pPr>
              <a:buNone/>
              <a:tabLst>
                <a:tab pos="457200" algn="l"/>
              </a:tabLst>
            </a:pPr>
            <a:r>
              <a:rPr lang="ru-RU" sz="1800" u="sng" dirty="0">
                <a:solidFill>
                  <a:srgbClr val="002060"/>
                </a:solidFill>
                <a:latin typeface="Arial" panose="020B0604020202020204" pitchFamily="34" charset="0"/>
                <a:cs typeface="Arial" panose="020B0604020202020204" pitchFamily="34" charset="0"/>
              </a:rPr>
              <a:t>програмите по ЕЕ, съгласно ал. 2.</a:t>
            </a:r>
          </a:p>
          <a:p>
            <a:pPr>
              <a:buNone/>
              <a:tabLst>
                <a:tab pos="457200" algn="l"/>
              </a:tabLst>
            </a:pPr>
            <a:r>
              <a:rPr lang="ru-RU" sz="1800" dirty="0">
                <a:solidFill>
                  <a:srgbClr val="002060"/>
                </a:solidFill>
                <a:latin typeface="Arial" panose="020B0604020202020204" pitchFamily="34" charset="0"/>
                <a:cs typeface="Arial" panose="020B0604020202020204" pitchFamily="34" charset="0"/>
              </a:rPr>
              <a:t>     (6) Отчетите по ал.5 се представят в АУЕР </a:t>
            </a:r>
            <a:r>
              <a:rPr lang="ru-RU" sz="1800" u="sng" dirty="0">
                <a:solidFill>
                  <a:srgbClr val="002060"/>
                </a:solidFill>
                <a:latin typeface="Arial" panose="020B0604020202020204" pitchFamily="34" charset="0"/>
                <a:cs typeface="Arial" panose="020B0604020202020204" pitchFamily="34" charset="0"/>
              </a:rPr>
              <a:t>не по късно от 15 декември  </a:t>
            </a:r>
            <a:r>
              <a:rPr lang="ru-RU" sz="1800" dirty="0">
                <a:solidFill>
                  <a:srgbClr val="002060"/>
                </a:solidFill>
                <a:latin typeface="Arial" panose="020B0604020202020204" pitchFamily="34" charset="0"/>
                <a:cs typeface="Arial" panose="020B0604020202020204" pitchFamily="34" charset="0"/>
              </a:rPr>
              <a:t>в  год. на изпълнение  на съответните дейности и мерки.</a:t>
            </a:r>
            <a:endParaRPr lang="bg-BG" sz="1800" dirty="0">
              <a:solidFill>
                <a:srgbClr val="002060"/>
              </a:solidFill>
              <a:latin typeface="Arial" panose="020B0604020202020204" pitchFamily="34" charset="0"/>
              <a:cs typeface="Arial" panose="020B0604020202020204" pitchFamily="34" charset="0"/>
            </a:endParaRPr>
          </a:p>
          <a:p>
            <a:pPr>
              <a:buNone/>
              <a:tabLst>
                <a:tab pos="457200" algn="l"/>
              </a:tabLst>
            </a:pPr>
            <a:r>
              <a:rPr lang="ru-RU" sz="1800" dirty="0">
                <a:solidFill>
                  <a:srgbClr val="002060"/>
                </a:solidFill>
                <a:latin typeface="Arial" panose="020B0604020202020204" pitchFamily="34" charset="0"/>
                <a:cs typeface="Arial" panose="020B0604020202020204" pitchFamily="34" charset="0"/>
              </a:rPr>
              <a:t>     (7) Отчетите по ал. 5 се изготвят по образец, утвърден от</a:t>
            </a:r>
            <a:r>
              <a:rPr lang="bg-BG" sz="1800" dirty="0">
                <a:solidFill>
                  <a:srgbClr val="002060"/>
                </a:solidFill>
                <a:latin typeface="Arial" panose="020B0604020202020204" pitchFamily="34" charset="0"/>
                <a:cs typeface="Arial" panose="020B0604020202020204" pitchFamily="34" charset="0"/>
              </a:rPr>
              <a:t> АУЕР</a:t>
            </a:r>
            <a:r>
              <a:rPr lang="ru-RU" sz="1800" dirty="0">
                <a:solidFill>
                  <a:srgbClr val="002060"/>
                </a:solidFill>
                <a:latin typeface="Arial" panose="020B0604020202020204" pitchFamily="34" charset="0"/>
                <a:cs typeface="Arial" panose="020B0604020202020204" pitchFamily="34" charset="0"/>
              </a:rPr>
              <a:t>. </a:t>
            </a:r>
          </a:p>
          <a:p>
            <a:pPr>
              <a:buNone/>
              <a:tabLst>
                <a:tab pos="457200" algn="l"/>
              </a:tabLst>
            </a:pPr>
            <a:r>
              <a:rPr lang="ru-RU" sz="1800" dirty="0">
                <a:solidFill>
                  <a:srgbClr val="002060"/>
                </a:solidFill>
                <a:latin typeface="Arial" panose="020B0604020202020204" pitchFamily="34" charset="0"/>
                <a:cs typeface="Arial" panose="020B0604020202020204" pitchFamily="34" charset="0"/>
              </a:rPr>
              <a:t>     (9) Отчетите по ал. 5 се </a:t>
            </a:r>
            <a:r>
              <a:rPr lang="ru-RU" sz="1800" u="sng" dirty="0">
                <a:solidFill>
                  <a:srgbClr val="002060"/>
                </a:solidFill>
                <a:latin typeface="Arial" panose="020B0604020202020204" pitchFamily="34" charset="0"/>
                <a:cs typeface="Arial" panose="020B0604020202020204" pitchFamily="34" charset="0"/>
              </a:rPr>
              <a:t>публикуват на интернет страниците </a:t>
            </a:r>
            <a:r>
              <a:rPr lang="ru-RU" sz="1800" dirty="0">
                <a:solidFill>
                  <a:srgbClr val="002060"/>
                </a:solidFill>
                <a:latin typeface="Arial" panose="020B0604020202020204" pitchFamily="34" charset="0"/>
                <a:cs typeface="Arial" panose="020B0604020202020204" pitchFamily="34" charset="0"/>
              </a:rPr>
              <a:t>на органите по ал.1.</a:t>
            </a:r>
            <a:endParaRPr lang="en-US" sz="1800" dirty="0">
              <a:solidFill>
                <a:srgbClr val="002060"/>
              </a:solidFill>
              <a:latin typeface="Arial" panose="020B0604020202020204" pitchFamily="34" charset="0"/>
              <a:cs typeface="Arial" panose="020B0604020202020204" pitchFamily="34" charset="0"/>
            </a:endParaRPr>
          </a:p>
          <a:p>
            <a:pPr>
              <a:buNone/>
              <a:tabLst>
                <a:tab pos="457200" algn="l"/>
              </a:tabLst>
            </a:pPr>
            <a:r>
              <a:rPr lang="bg-BG" sz="1800" dirty="0">
                <a:solidFill>
                  <a:srgbClr val="002060"/>
                </a:solidFill>
                <a:latin typeface="Arial" panose="020B0604020202020204" pitchFamily="34" charset="0"/>
                <a:cs typeface="Arial" panose="020B0604020202020204" pitchFamily="34" charset="0"/>
              </a:rPr>
              <a:t>Чл.23(1) Във всички отоплявани и/или охлаждани сгради -държавна собственост, ежегодно се предприемат мерки за подобряване на енергийните характеристики на </a:t>
            </a:r>
            <a:r>
              <a:rPr lang="bg-BG" sz="1800" u="sng" dirty="0">
                <a:solidFill>
                  <a:srgbClr val="002060"/>
                </a:solidFill>
                <a:latin typeface="Arial" panose="020B0604020202020204" pitchFamily="34" charset="0"/>
                <a:cs typeface="Arial" panose="020B0604020202020204" pitchFamily="34" charset="0"/>
              </a:rPr>
              <a:t>поне 5 % от общата разгъната застроена площ.</a:t>
            </a:r>
          </a:p>
          <a:p>
            <a:pPr>
              <a:buNone/>
              <a:tabLst>
                <a:tab pos="457200" algn="l"/>
              </a:tabLst>
            </a:pPr>
            <a:r>
              <a:rPr lang="bg-BG" sz="1800" dirty="0">
                <a:solidFill>
                  <a:srgbClr val="002060"/>
                </a:solidFill>
                <a:latin typeface="Arial" panose="020B0604020202020204" pitchFamily="34" charset="0"/>
                <a:cs typeface="Arial" panose="020B0604020202020204" pitchFamily="34" charset="0"/>
              </a:rPr>
              <a:t>     (3) Изискванията по ал.1 не се прилагат за : 1.сгради културни ценности 2. сгради притежавани от въоръжените сили или от администрацията, които служат за целите на националната отбрана, освен военните общижития или офис сградите за служители на въоръжените сили.</a:t>
            </a:r>
          </a:p>
          <a:p>
            <a:pPr>
              <a:buNone/>
              <a:tabLst>
                <a:tab pos="457200" algn="l"/>
              </a:tabLst>
            </a:pPr>
            <a:r>
              <a:rPr lang="bg-BG" sz="1800" b="1" dirty="0">
                <a:solidFill>
                  <a:srgbClr val="7030A0"/>
                </a:solidFill>
                <a:latin typeface="+mj-lt"/>
                <a:ea typeface="Calibri"/>
                <a:cs typeface="Times New Roman"/>
              </a:rPr>
              <a:t>      </a:t>
            </a:r>
            <a:endParaRPr lang="bg-BG" sz="1800" b="1" dirty="0">
              <a:solidFill>
                <a:srgbClr val="7030A0"/>
              </a:solidFill>
              <a:latin typeface="+mj-lt"/>
              <a:cs typeface="Times New Roman" pitchFamily="18" charset="0"/>
            </a:endParaRPr>
          </a:p>
        </p:txBody>
      </p:sp>
      <p:sp>
        <p:nvSpPr>
          <p:cNvPr id="6" name="Title 1"/>
          <p:cNvSpPr>
            <a:spLocks noGrp="1"/>
          </p:cNvSpPr>
          <p:nvPr>
            <p:ph type="title"/>
          </p:nvPr>
        </p:nvSpPr>
        <p:spPr>
          <a:xfrm>
            <a:off x="1123951" y="561975"/>
            <a:ext cx="7391399" cy="495300"/>
          </a:xfrm>
        </p:spPr>
        <p:txBody>
          <a:bodyPr/>
          <a:lstStyle/>
          <a:p>
            <a:r>
              <a:rPr lang="bg-BG" sz="1800" dirty="0"/>
              <a:t>ЗАКОН  за  ЕЕ</a:t>
            </a:r>
          </a:p>
        </p:txBody>
      </p:sp>
    </p:spTree>
    <p:extLst>
      <p:ext uri="{BB962C8B-B14F-4D97-AF65-F5344CB8AC3E}">
        <p14:creationId xmlns:p14="http://schemas.microsoft.com/office/powerpoint/2010/main" val="2967066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10CF1-7C3F-742D-22F4-68571479C740}"/>
              </a:ext>
            </a:extLst>
          </p:cNvPr>
          <p:cNvSpPr>
            <a:spLocks noGrp="1"/>
          </p:cNvSpPr>
          <p:nvPr>
            <p:ph type="title"/>
          </p:nvPr>
        </p:nvSpPr>
        <p:spPr/>
        <p:txBody>
          <a:bodyPr/>
          <a:lstStyle/>
          <a:p>
            <a:r>
              <a:rPr lang="bg-BG" sz="1800" dirty="0"/>
              <a:t>ЗАКОН  за  ЕЕ</a:t>
            </a:r>
          </a:p>
        </p:txBody>
      </p:sp>
      <p:sp>
        <p:nvSpPr>
          <p:cNvPr id="3" name="Content Placeholder 2">
            <a:extLst>
              <a:ext uri="{FF2B5EF4-FFF2-40B4-BE49-F238E27FC236}">
                <a16:creationId xmlns:a16="http://schemas.microsoft.com/office/drawing/2014/main" id="{886BA09D-881A-0B34-0ED2-3553A1330541}"/>
              </a:ext>
            </a:extLst>
          </p:cNvPr>
          <p:cNvSpPr>
            <a:spLocks noGrp="1"/>
          </p:cNvSpPr>
          <p:nvPr>
            <p:ph idx="1"/>
          </p:nvPr>
        </p:nvSpPr>
        <p:spPr>
          <a:xfrm>
            <a:off x="785814" y="1149292"/>
            <a:ext cx="7785100" cy="4968485"/>
          </a:xfrm>
        </p:spPr>
        <p:txBody>
          <a:bodyPr/>
          <a:lstStyle/>
          <a:p>
            <a:pPr marL="0" indent="0">
              <a:buNone/>
            </a:pPr>
            <a:r>
              <a:rPr lang="bg-BG" dirty="0"/>
              <a:t>     </a:t>
            </a:r>
            <a:r>
              <a:rPr lang="bg-BG" sz="1800" dirty="0">
                <a:solidFill>
                  <a:srgbClr val="002060"/>
                </a:solidFill>
              </a:rPr>
              <a:t>(4) За сградите по ал.1 по реда на приоритетното им подреждане в списъка по чл.27,ал.1,т.4 се прилагат мерки за подобряване на техните енергийни характеристики.</a:t>
            </a:r>
          </a:p>
          <a:p>
            <a:pPr marL="0" indent="0">
              <a:buNone/>
            </a:pPr>
            <a:r>
              <a:rPr lang="bg-BG" sz="1800" dirty="0">
                <a:solidFill>
                  <a:srgbClr val="002060"/>
                </a:solidFill>
              </a:rPr>
              <a:t>     (5) При постигане подобряване на енергийните характеристики на повече от 5 на сто от общата разгъната застроена площ на отопляваните и/или охлаждани сгради- държавна собственост, използвани от държавната администрация, през дадена година излишъкът може да се прехвърли към всяка от предходните три или към всяка от следващите три години.</a:t>
            </a:r>
          </a:p>
          <a:p>
            <a:pPr marL="0" indent="0">
              <a:buNone/>
            </a:pPr>
            <a:r>
              <a:rPr lang="bg-BG" sz="1800" dirty="0">
                <a:solidFill>
                  <a:srgbClr val="002060"/>
                </a:solidFill>
              </a:rPr>
              <a:t>Чл.27.(1)Националният план за подобряване на енергийните характеристики на отопляваните и/или охлаждани сгради- държавна собственост, използвани от държавната администрация, съдържа:</a:t>
            </a:r>
          </a:p>
          <a:p>
            <a:pPr marL="0" indent="0">
              <a:buNone/>
            </a:pPr>
            <a:r>
              <a:rPr lang="bg-BG" sz="1800" dirty="0">
                <a:solidFill>
                  <a:srgbClr val="002060"/>
                </a:solidFill>
              </a:rPr>
              <a:t>      4. Списък на сградите, които към 1 януари на съответната година не отговарят на минималните изисквания за енергийните характеристики определени с наредбата по чл. 31,ал.4, подредени приоритетно, като с най-висок приоритет са сградите с най - лоши енергийни характеристики спрямо минималните изисквания за енергийните характеристики.</a:t>
            </a:r>
          </a:p>
        </p:txBody>
      </p:sp>
      <p:sp>
        <p:nvSpPr>
          <p:cNvPr id="4" name="Slide Number Placeholder 3">
            <a:extLst>
              <a:ext uri="{FF2B5EF4-FFF2-40B4-BE49-F238E27FC236}">
                <a16:creationId xmlns:a16="http://schemas.microsoft.com/office/drawing/2014/main" id="{0906E103-4AB6-4D8C-AE7B-D8F0A58A2AE2}"/>
              </a:ext>
            </a:extLst>
          </p:cNvPr>
          <p:cNvSpPr>
            <a:spLocks noGrp="1"/>
          </p:cNvSpPr>
          <p:nvPr>
            <p:ph type="sldNum" sz="quarter" idx="12"/>
          </p:nvPr>
        </p:nvSpPr>
        <p:spPr/>
        <p:txBody>
          <a:bodyPr/>
          <a:lstStyle/>
          <a:p>
            <a:pPr>
              <a:defRPr/>
            </a:pPr>
            <a:fld id="{D9F8EA7C-B0B3-45EF-B03C-B140CA3088E8}" type="slidenum">
              <a:rPr lang="en-US" altLang="en-US" smtClean="0"/>
              <a:pPr>
                <a:defRPr/>
              </a:pPr>
              <a:t>19</a:t>
            </a:fld>
            <a:endParaRPr lang="en-US" altLang="en-US"/>
          </a:p>
        </p:txBody>
      </p:sp>
    </p:spTree>
    <p:extLst>
      <p:ext uri="{BB962C8B-B14F-4D97-AF65-F5344CB8AC3E}">
        <p14:creationId xmlns:p14="http://schemas.microsoft.com/office/powerpoint/2010/main" val="4097640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p:spPr>
        <p:txBody>
          <a:bodyPr/>
          <a:lstStyle/>
          <a:p>
            <a:fld id="{777535F3-F7F6-493F-998D-80E1835BF351}" type="slidenum">
              <a:rPr lang="en-US" altLang="en-US" smtClean="0"/>
              <a:pPr/>
              <a:t>2</a:t>
            </a:fld>
            <a:endParaRPr lang="en-US" altLang="en-US"/>
          </a:p>
        </p:txBody>
      </p:sp>
      <p:sp>
        <p:nvSpPr>
          <p:cNvPr id="5" name="Title 1"/>
          <p:cNvSpPr txBox="1">
            <a:spLocks/>
          </p:cNvSpPr>
          <p:nvPr/>
        </p:nvSpPr>
        <p:spPr bwMode="auto">
          <a:xfrm>
            <a:off x="971550" y="882502"/>
            <a:ext cx="7777163" cy="5067448"/>
          </a:xfrm>
          <a:prstGeom prst="rect">
            <a:avLst/>
          </a:prstGeom>
          <a:noFill/>
          <a:ln w="9525">
            <a:noFill/>
            <a:miter lim="800000"/>
            <a:headEnd/>
            <a:tailEnd/>
          </a:ln>
        </p:spPr>
        <p:txBody>
          <a:bodyPr/>
          <a:lstStyle/>
          <a:p>
            <a:pPr algn="ctr">
              <a:defRPr/>
            </a:pPr>
            <a:endParaRPr lang="bg-BG" sz="1400" kern="0" dirty="0">
              <a:solidFill>
                <a:srgbClr val="000099"/>
              </a:solidFill>
              <a:latin typeface="+mj-lt"/>
              <a:ea typeface="+mj-ea"/>
              <a:cs typeface="+mj-cs"/>
            </a:endParaRPr>
          </a:p>
          <a:p>
            <a:pPr algn="ctr">
              <a:defRPr/>
            </a:pPr>
            <a:endParaRPr lang="bg-BG" sz="1400" kern="0" dirty="0">
              <a:solidFill>
                <a:srgbClr val="000099"/>
              </a:solidFill>
              <a:latin typeface="+mj-lt"/>
              <a:ea typeface="+mj-ea"/>
              <a:cs typeface="+mj-cs"/>
            </a:endParaRPr>
          </a:p>
          <a:p>
            <a:pPr>
              <a:defRPr/>
            </a:pPr>
            <a:endParaRPr lang="bg-BG" sz="1400" kern="0" dirty="0">
              <a:solidFill>
                <a:srgbClr val="000099"/>
              </a:solidFill>
              <a:latin typeface="+mj-lt"/>
              <a:ea typeface="+mj-ea"/>
              <a:cs typeface="+mj-cs"/>
            </a:endParaRPr>
          </a:p>
          <a:p>
            <a:pPr>
              <a:defRPr/>
            </a:pPr>
            <a:endParaRPr lang="bg-BG" sz="1400" kern="0" dirty="0">
              <a:solidFill>
                <a:srgbClr val="000099"/>
              </a:solidFill>
              <a:latin typeface="+mj-lt"/>
              <a:ea typeface="+mj-ea"/>
              <a:cs typeface="+mj-cs"/>
            </a:endParaRPr>
          </a:p>
        </p:txBody>
      </p:sp>
      <p:pic>
        <p:nvPicPr>
          <p:cNvPr id="4101" name="Picture 13"/>
          <p:cNvPicPr>
            <a:picLocks noChangeAspect="1"/>
          </p:cNvPicPr>
          <p:nvPr/>
        </p:nvPicPr>
        <p:blipFill>
          <a:blip r:embed="rId3" cstate="print"/>
          <a:srcRect/>
          <a:stretch>
            <a:fillRect/>
          </a:stretch>
        </p:blipFill>
        <p:spPr bwMode="auto">
          <a:xfrm>
            <a:off x="8385279" y="428625"/>
            <a:ext cx="758722" cy="912813"/>
          </a:xfrm>
          <a:prstGeom prst="rect">
            <a:avLst/>
          </a:prstGeom>
          <a:noFill/>
          <a:ln w="9525">
            <a:noFill/>
            <a:miter lim="800000"/>
            <a:headEnd/>
            <a:tailEnd/>
          </a:ln>
        </p:spPr>
      </p:pic>
      <p:sp>
        <p:nvSpPr>
          <p:cNvPr id="4102" name="Rectangle 7"/>
          <p:cNvSpPr>
            <a:spLocks noChangeArrowheads="1"/>
          </p:cNvSpPr>
          <p:nvPr/>
        </p:nvSpPr>
        <p:spPr bwMode="auto">
          <a:xfrm>
            <a:off x="971549" y="1113470"/>
            <a:ext cx="7505702" cy="5109091"/>
          </a:xfrm>
          <a:prstGeom prst="rect">
            <a:avLst/>
          </a:prstGeom>
          <a:noFill/>
          <a:ln w="9525">
            <a:noFill/>
            <a:miter lim="800000"/>
            <a:headEnd/>
            <a:tailEnd/>
          </a:ln>
        </p:spPr>
        <p:txBody>
          <a:bodyPr wrap="square" anchor="ctr">
            <a:spAutoFit/>
          </a:bodyPr>
          <a:lstStyle/>
          <a:p>
            <a:pPr indent="450850" algn="ctr" eaLnBrk="0" hangingPunct="0"/>
            <a:endParaRPr lang="bg-BG" sz="2000" dirty="0">
              <a:solidFill>
                <a:srgbClr val="7030A0"/>
              </a:solidFill>
              <a:latin typeface="Times New Roman" pitchFamily="18" charset="0"/>
              <a:ea typeface="Calibri" pitchFamily="34" charset="0"/>
              <a:cs typeface="Times New Roman" pitchFamily="18" charset="0"/>
            </a:endParaRPr>
          </a:p>
          <a:p>
            <a:pPr indent="450850" eaLnBrk="0" hangingPunct="0"/>
            <a:r>
              <a:rPr lang="bg-BG" dirty="0">
                <a:solidFill>
                  <a:srgbClr val="002060"/>
                </a:solidFill>
                <a:ea typeface="Calibri" pitchFamily="34" charset="0"/>
                <a:cs typeface="Times New Roman" pitchFamily="18" charset="0"/>
              </a:rPr>
              <a:t>Чл. 7.(1) Държавната политика за насърчаване производството и потреблението на енергия от възобновяеми източници, се изпълнява от ИД на АУЕР. </a:t>
            </a:r>
          </a:p>
          <a:p>
            <a:pPr indent="450850" eaLnBrk="0" hangingPunct="0"/>
            <a:r>
              <a:rPr lang="bg-BG" dirty="0">
                <a:solidFill>
                  <a:srgbClr val="002060"/>
                </a:solidFill>
                <a:ea typeface="Calibri" pitchFamily="34" charset="0"/>
                <a:cs typeface="Times New Roman" pitchFamily="18" charset="0"/>
              </a:rPr>
              <a:t> </a:t>
            </a:r>
            <a:endParaRPr lang="bg-BG" dirty="0">
              <a:solidFill>
                <a:srgbClr val="002060"/>
              </a:solidFill>
              <a:latin typeface="+mj-lt"/>
              <a:ea typeface="Calibri" pitchFamily="34" charset="0"/>
              <a:cs typeface="Times New Roman" pitchFamily="18" charset="0"/>
            </a:endParaRPr>
          </a:p>
          <a:p>
            <a:pPr indent="450850" eaLnBrk="0" hangingPunct="0"/>
            <a:r>
              <a:rPr lang="bg-BG" dirty="0">
                <a:solidFill>
                  <a:srgbClr val="002060"/>
                </a:solidFill>
                <a:latin typeface="+mj-lt"/>
                <a:ea typeface="Calibri" pitchFamily="34" charset="0"/>
                <a:cs typeface="Times New Roman" pitchFamily="18" charset="0"/>
              </a:rPr>
              <a:t>Чл. 8. Областният управител:</a:t>
            </a:r>
          </a:p>
          <a:p>
            <a:pPr indent="450850" eaLnBrk="0" hangingPunct="0">
              <a:buAutoNum type="arabicPeriod"/>
            </a:pPr>
            <a:r>
              <a:rPr lang="ru-RU" dirty="0">
                <a:solidFill>
                  <a:srgbClr val="002060"/>
                </a:solidFill>
                <a:latin typeface="+mj-lt"/>
              </a:rPr>
              <a:t>Осигурява провеждането на държавната политика;</a:t>
            </a:r>
          </a:p>
          <a:p>
            <a:pPr indent="450850" eaLnBrk="0" hangingPunct="0">
              <a:buAutoNum type="arabicPeriod"/>
            </a:pPr>
            <a:r>
              <a:rPr lang="bg-BG" dirty="0">
                <a:solidFill>
                  <a:srgbClr val="002060"/>
                </a:solidFill>
                <a:latin typeface="+mj-lt"/>
              </a:rPr>
              <a:t> Координира дейностите на общините в областта; </a:t>
            </a:r>
          </a:p>
          <a:p>
            <a:pPr indent="450850" eaLnBrk="0" hangingPunct="0">
              <a:buAutoNum type="arabicPeriod"/>
            </a:pPr>
            <a:r>
              <a:rPr lang="ru-RU" dirty="0">
                <a:solidFill>
                  <a:srgbClr val="002060"/>
                </a:solidFill>
                <a:latin typeface="+mj-lt"/>
              </a:rPr>
              <a:t>Предоставя на изпълнителния директор на АУЕР информация относно изпълнението на програмите по чл. 9 в общините на територията на областта; </a:t>
            </a:r>
          </a:p>
          <a:p>
            <a:pPr indent="450850" eaLnBrk="0" hangingPunct="0">
              <a:buAutoNum type="arabicPeriod"/>
            </a:pPr>
            <a:r>
              <a:rPr lang="ru-RU" dirty="0">
                <a:solidFill>
                  <a:srgbClr val="002060"/>
                </a:solidFill>
                <a:latin typeface="+mj-lt"/>
                <a:ea typeface="Calibri" pitchFamily="34" charset="0"/>
                <a:cs typeface="Times New Roman" pitchFamily="18" charset="0"/>
              </a:rPr>
              <a:t>Предлага изменения в приети от общинските съвети наредби и общи административни актове, когато разрешителни, сертификационни и лицензионни процедури и др., не отговарят на изискванията по чл.11 </a:t>
            </a:r>
          </a:p>
          <a:p>
            <a:pPr eaLnBrk="0" hangingPunct="0"/>
            <a:r>
              <a:rPr lang="bg-BG" dirty="0">
                <a:solidFill>
                  <a:srgbClr val="002060"/>
                </a:solidFill>
                <a:ea typeface="Calibri" pitchFamily="34" charset="0"/>
                <a:cs typeface="Times New Roman" pitchFamily="18" charset="0"/>
              </a:rPr>
              <a:t>       Чл.9. Общинските съвети приемат</a:t>
            </a:r>
            <a:r>
              <a:rPr lang="ru-RU" dirty="0">
                <a:solidFill>
                  <a:srgbClr val="002060"/>
                </a:solidFill>
                <a:cs typeface="Times New Roman" pitchFamily="18" charset="0"/>
              </a:rPr>
              <a:t> (</a:t>
            </a:r>
            <a:r>
              <a:rPr lang="ru-RU" dirty="0">
                <a:solidFill>
                  <a:srgbClr val="FF0000"/>
                </a:solidFill>
                <a:cs typeface="Times New Roman" pitchFamily="18" charset="0"/>
              </a:rPr>
              <a:t>Ново!</a:t>
            </a:r>
            <a:r>
              <a:rPr lang="ru-RU" dirty="0">
                <a:solidFill>
                  <a:srgbClr val="002060"/>
                </a:solidFill>
                <a:cs typeface="Times New Roman" pitchFamily="18" charset="0"/>
              </a:rPr>
              <a:t>)</a:t>
            </a:r>
            <a:r>
              <a:rPr lang="bg-BG" dirty="0">
                <a:solidFill>
                  <a:srgbClr val="002060"/>
                </a:solidFill>
                <a:ea typeface="Calibri" pitchFamily="34" charset="0"/>
                <a:cs typeface="Times New Roman" pitchFamily="18" charset="0"/>
              </a:rPr>
              <a:t> </a:t>
            </a:r>
            <a:r>
              <a:rPr lang="bg-BG" u="sng" dirty="0">
                <a:solidFill>
                  <a:srgbClr val="002060"/>
                </a:solidFill>
                <a:ea typeface="Calibri" pitchFamily="34" charset="0"/>
                <a:cs typeface="Times New Roman" pitchFamily="18" charset="0"/>
              </a:rPr>
              <a:t>дългосрочни програми </a:t>
            </a:r>
            <a:r>
              <a:rPr lang="bg-BG" dirty="0">
                <a:solidFill>
                  <a:srgbClr val="002060"/>
                </a:solidFill>
                <a:ea typeface="Calibri" pitchFamily="34" charset="0"/>
                <a:cs typeface="Times New Roman" pitchFamily="18" charset="0"/>
              </a:rPr>
              <a:t>за насърчаване използването на енергия от възобновяеми източници.</a:t>
            </a:r>
          </a:p>
        </p:txBody>
      </p:sp>
      <p:sp>
        <p:nvSpPr>
          <p:cNvPr id="7"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5"/>
            <a:ext cx="7921777" cy="345210"/>
          </a:xfrm>
        </p:spPr>
        <p:txBody>
          <a:bodyPr/>
          <a:lstStyle/>
          <a:p>
            <a:pPr indent="450850"/>
            <a:r>
              <a:rPr lang="ru-RU" altLang="en-US" sz="1800" dirty="0">
                <a:latin typeface="Arial" panose="020B0604020202020204" pitchFamily="34" charset="0"/>
                <a:ea typeface="Verdana" panose="020B0604030504040204" pitchFamily="34" charset="0"/>
                <a:cs typeface="Arial" panose="020B0604020202020204" pitchFamily="34" charset="0"/>
              </a:rPr>
              <a:t>ЗАКОН за енергията от възобновяеми източници (ЗЕВИ)</a:t>
            </a:r>
            <a:endParaRPr lang="bg-BG" sz="1800" dirty="0">
              <a:solidFill>
                <a:srgbClr val="7030A0"/>
              </a:solidFill>
              <a:latin typeface="Times New Roman" pitchFamily="18" charset="0"/>
              <a:ea typeface="Calibri" pitchFamily="34" charset="0"/>
              <a:cs typeface="Times New Roman" pitchFamily="18" charset="0"/>
            </a:endParaRPr>
          </a:p>
        </p:txBody>
      </p:sp>
      <p:pic>
        <p:nvPicPr>
          <p:cNvPr id="8" name="Picture 13"/>
          <p:cNvPicPr>
            <a:picLocks noChangeAspect="1"/>
          </p:cNvPicPr>
          <p:nvPr/>
        </p:nvPicPr>
        <p:blipFill>
          <a:blip r:embed="rId3" cstate="print"/>
          <a:srcRect/>
          <a:stretch>
            <a:fillRect/>
          </a:stretch>
        </p:blipFill>
        <p:spPr bwMode="auto">
          <a:xfrm>
            <a:off x="8385278" y="426095"/>
            <a:ext cx="758722" cy="912813"/>
          </a:xfrm>
          <a:prstGeom prst="rect">
            <a:avLst/>
          </a:prstGeom>
          <a:noFill/>
          <a:ln w="9525">
            <a:noFill/>
            <a:miter lim="800000"/>
            <a:headEnd/>
            <a:tailEnd/>
          </a:ln>
        </p:spPr>
      </p:pic>
    </p:spTree>
    <p:extLst>
      <p:ext uri="{BB962C8B-B14F-4D97-AF65-F5344CB8AC3E}">
        <p14:creationId xmlns:p14="http://schemas.microsoft.com/office/powerpoint/2010/main" val="1727366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4" y="533402"/>
            <a:ext cx="7615236" cy="485773"/>
          </a:xfrm>
        </p:spPr>
        <p:txBody>
          <a:bodyPr/>
          <a:lstStyle/>
          <a:p>
            <a:r>
              <a:rPr lang="bg-BG" sz="1800" dirty="0"/>
              <a:t>ЗАКОН  за  ЕЕ</a:t>
            </a:r>
            <a:endParaRPr lang="en-US" sz="1800" dirty="0">
              <a:latin typeface="+mn-lt"/>
            </a:endParaRPr>
          </a:p>
        </p:txBody>
      </p:sp>
      <p:sp>
        <p:nvSpPr>
          <p:cNvPr id="3" name="Content Placeholder 2"/>
          <p:cNvSpPr>
            <a:spLocks noGrp="1"/>
          </p:cNvSpPr>
          <p:nvPr>
            <p:ph idx="1"/>
          </p:nvPr>
        </p:nvSpPr>
        <p:spPr>
          <a:xfrm>
            <a:off x="785815" y="1123950"/>
            <a:ext cx="7824786" cy="5002216"/>
          </a:xfrm>
        </p:spPr>
        <p:txBody>
          <a:bodyPr/>
          <a:lstStyle/>
          <a:p>
            <a:pPr marL="0" indent="0">
              <a:buNone/>
            </a:pPr>
            <a:r>
              <a:rPr lang="ru-RU" sz="1800" dirty="0">
                <a:solidFill>
                  <a:srgbClr val="002060"/>
                </a:solidFill>
              </a:rPr>
              <a:t>Чл. 38. (1) Сградите за обществено обслужване в експлоатация с РЗП над 250 кв. м подлежат на </a:t>
            </a:r>
            <a:r>
              <a:rPr lang="ru-RU" sz="1800" u="sng" dirty="0">
                <a:solidFill>
                  <a:srgbClr val="002060"/>
                </a:solidFill>
              </a:rPr>
              <a:t>задължително обследване и сертифициране </a:t>
            </a:r>
            <a:r>
              <a:rPr lang="ru-RU" sz="1800" dirty="0">
                <a:solidFill>
                  <a:srgbClr val="002060"/>
                </a:solidFill>
              </a:rPr>
              <a:t>с изключение на:  молитвени домове; временни сгради с планирано използване до 2 год.; селскостопански и производствени сгради; жилищни сгради които се ползват по предназначение до 4 месеца годишно или по малко от 25 % при целогодишно използване; обособени сгради с РЗП до 50 кв.м.</a:t>
            </a:r>
          </a:p>
          <a:p>
            <a:pPr marL="0" indent="0">
              <a:buNone/>
            </a:pPr>
            <a:r>
              <a:rPr lang="ru-RU" sz="1800" dirty="0">
                <a:solidFill>
                  <a:srgbClr val="002060"/>
                </a:solidFill>
              </a:rPr>
              <a:t>Чл. 47. (1) Сертификатът за енергийни характеристики на сграда в експлоатация е със срок на валидност до 10 години. </a:t>
            </a:r>
          </a:p>
          <a:p>
            <a:pPr marL="0" indent="0">
              <a:buNone/>
            </a:pPr>
            <a:r>
              <a:rPr lang="ru-RU" sz="1800" dirty="0">
                <a:solidFill>
                  <a:srgbClr val="002060"/>
                </a:solidFill>
              </a:rPr>
              <a:t>(2) След изтичане на срока по ал. 1 собственикът на сградата е длъжен да придобие по реда на този закон актуален сертификат за енергийни характеристики на сградата.</a:t>
            </a:r>
          </a:p>
          <a:p>
            <a:pPr marL="0" indent="0">
              <a:buNone/>
              <a:defRPr/>
            </a:pPr>
            <a:r>
              <a:rPr lang="bg-BG" sz="1800" dirty="0">
                <a:solidFill>
                  <a:srgbClr val="002060"/>
                </a:solidFill>
              </a:rPr>
              <a:t>Чл. 50. </a:t>
            </a:r>
            <a:r>
              <a:rPr lang="ru-RU" sz="1800" dirty="0">
                <a:solidFill>
                  <a:srgbClr val="002060"/>
                </a:solidFill>
              </a:rPr>
              <a:t>(1) На проверка  по реда на този закон, подлежат отоплителни инсталации и инсталации за комбинирано отопление и вентилация с номинална мощност за отопление на помещения над 70 </a:t>
            </a:r>
            <a:r>
              <a:rPr lang="en-US" sz="1800" dirty="0">
                <a:solidFill>
                  <a:srgbClr val="002060"/>
                </a:solidFill>
              </a:rPr>
              <a:t>kW.</a:t>
            </a:r>
          </a:p>
          <a:p>
            <a:pPr marL="0" indent="0">
              <a:buNone/>
              <a:defRPr/>
            </a:pPr>
            <a:r>
              <a:rPr lang="en-US" sz="1800" dirty="0">
                <a:solidFill>
                  <a:srgbClr val="002060"/>
                </a:solidFill>
              </a:rPr>
              <a:t>(2) </a:t>
            </a:r>
            <a:r>
              <a:rPr lang="bg-BG" sz="1800" dirty="0">
                <a:solidFill>
                  <a:srgbClr val="002060"/>
                </a:solidFill>
              </a:rPr>
              <a:t>На задължителна, периодична проверка за ЕЕ, в зависимост от отоплителната мощност и вида на инсталацията, подлежат на :</a:t>
            </a:r>
          </a:p>
          <a:p>
            <a:pPr marL="0" indent="0">
              <a:buNone/>
              <a:defRPr/>
            </a:pPr>
            <a:endParaRPr lang="bg-BG" sz="1800" dirty="0">
              <a:solidFill>
                <a:srgbClr val="002060"/>
              </a:solidFill>
            </a:endParaRPr>
          </a:p>
          <a:p>
            <a:endParaRPr lang="ru-RU" dirty="0">
              <a:solidFill>
                <a:srgbClr val="0066FF"/>
              </a:solidFill>
            </a:endParaRPr>
          </a:p>
          <a:p>
            <a:endParaRPr lang="en-US" dirty="0"/>
          </a:p>
        </p:txBody>
      </p:sp>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20</a:t>
            </a:fld>
            <a:endParaRPr lang="en-US" altLang="en-US"/>
          </a:p>
        </p:txBody>
      </p:sp>
    </p:spTree>
    <p:extLst>
      <p:ext uri="{BB962C8B-B14F-4D97-AF65-F5344CB8AC3E}">
        <p14:creationId xmlns:p14="http://schemas.microsoft.com/office/powerpoint/2010/main" val="2142460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813" y="1340768"/>
            <a:ext cx="7900987" cy="4785395"/>
          </a:xfrm>
        </p:spPr>
        <p:txBody>
          <a:bodyPr/>
          <a:lstStyle/>
          <a:p>
            <a:pPr marL="0" indent="0">
              <a:buNone/>
            </a:pPr>
            <a:r>
              <a:rPr lang="ru-RU" sz="1800" dirty="0">
                <a:solidFill>
                  <a:srgbClr val="002060"/>
                </a:solidFill>
              </a:rPr>
              <a:t>     1.</a:t>
            </a:r>
            <a:r>
              <a:rPr lang="ru-RU" sz="1800" b="1" dirty="0">
                <a:solidFill>
                  <a:srgbClr val="002060"/>
                </a:solidFill>
              </a:rPr>
              <a:t>всеки 6 год- </a:t>
            </a:r>
            <a:r>
              <a:rPr lang="ru-RU" sz="1800" dirty="0">
                <a:solidFill>
                  <a:srgbClr val="002060"/>
                </a:solidFill>
              </a:rPr>
              <a:t>отоплителни инсталации на природен газ с единична номинална </a:t>
            </a:r>
            <a:r>
              <a:rPr lang="bg-BG" sz="1800" dirty="0">
                <a:solidFill>
                  <a:srgbClr val="002060"/>
                </a:solidFill>
              </a:rPr>
              <a:t>мощност над 70 </a:t>
            </a:r>
            <a:r>
              <a:rPr lang="en-US" sz="1800" dirty="0">
                <a:solidFill>
                  <a:srgbClr val="002060"/>
                </a:solidFill>
              </a:rPr>
              <a:t>kW </a:t>
            </a:r>
            <a:r>
              <a:rPr lang="bg-BG" sz="1800" dirty="0">
                <a:solidFill>
                  <a:srgbClr val="002060"/>
                </a:solidFill>
              </a:rPr>
              <a:t>до 100 </a:t>
            </a:r>
            <a:r>
              <a:rPr lang="en-US" sz="1800" dirty="0">
                <a:solidFill>
                  <a:srgbClr val="002060"/>
                </a:solidFill>
              </a:rPr>
              <a:t>kW</a:t>
            </a:r>
            <a:r>
              <a:rPr lang="bg-BG" sz="1800" dirty="0">
                <a:solidFill>
                  <a:srgbClr val="002060"/>
                </a:solidFill>
              </a:rPr>
              <a:t> включително;</a:t>
            </a:r>
          </a:p>
          <a:p>
            <a:pPr marL="0" indent="0">
              <a:buNone/>
            </a:pPr>
            <a:r>
              <a:rPr lang="bg-BG" sz="1800" dirty="0">
                <a:solidFill>
                  <a:srgbClr val="002060"/>
                </a:solidFill>
              </a:rPr>
              <a:t>     2.</a:t>
            </a:r>
            <a:r>
              <a:rPr lang="bg-BG" sz="1800" b="1" dirty="0">
                <a:solidFill>
                  <a:srgbClr val="002060"/>
                </a:solidFill>
              </a:rPr>
              <a:t>всеки 4 год</a:t>
            </a:r>
            <a:r>
              <a:rPr lang="bg-BG" sz="1800" dirty="0">
                <a:solidFill>
                  <a:srgbClr val="002060"/>
                </a:solidFill>
              </a:rPr>
              <a:t>. - за отоплителна инсталация на течно или твърдо гориво с </a:t>
            </a:r>
            <a:r>
              <a:rPr lang="ru-RU" sz="1800" dirty="0">
                <a:solidFill>
                  <a:srgbClr val="002060"/>
                </a:solidFill>
              </a:rPr>
              <a:t>единична номинална </a:t>
            </a:r>
            <a:r>
              <a:rPr lang="bg-BG" sz="1800" dirty="0">
                <a:solidFill>
                  <a:srgbClr val="002060"/>
                </a:solidFill>
              </a:rPr>
              <a:t>мощност над 70 </a:t>
            </a:r>
            <a:r>
              <a:rPr lang="en-US" sz="1800" dirty="0">
                <a:solidFill>
                  <a:srgbClr val="002060"/>
                </a:solidFill>
              </a:rPr>
              <a:t>kW </a:t>
            </a:r>
            <a:r>
              <a:rPr lang="bg-BG" sz="1800" dirty="0">
                <a:solidFill>
                  <a:srgbClr val="002060"/>
                </a:solidFill>
              </a:rPr>
              <a:t>до 100 </a:t>
            </a:r>
            <a:r>
              <a:rPr lang="en-US" sz="1800" dirty="0">
                <a:solidFill>
                  <a:srgbClr val="002060"/>
                </a:solidFill>
              </a:rPr>
              <a:t>kW</a:t>
            </a:r>
            <a:r>
              <a:rPr lang="bg-BG" sz="1800" dirty="0">
                <a:solidFill>
                  <a:srgbClr val="002060"/>
                </a:solidFill>
              </a:rPr>
              <a:t> включително, и на природен газ с</a:t>
            </a:r>
            <a:r>
              <a:rPr lang="ru-RU" sz="1800" dirty="0">
                <a:solidFill>
                  <a:srgbClr val="002060"/>
                </a:solidFill>
              </a:rPr>
              <a:t> единична номинална</a:t>
            </a:r>
            <a:r>
              <a:rPr lang="bg-BG" sz="1800" dirty="0">
                <a:solidFill>
                  <a:srgbClr val="002060"/>
                </a:solidFill>
              </a:rPr>
              <a:t> мощност над 100 </a:t>
            </a:r>
            <a:r>
              <a:rPr lang="en-US" sz="1800" dirty="0">
                <a:solidFill>
                  <a:srgbClr val="002060"/>
                </a:solidFill>
              </a:rPr>
              <a:t>kW</a:t>
            </a:r>
            <a:r>
              <a:rPr lang="bg-BG" sz="1800" dirty="0">
                <a:solidFill>
                  <a:srgbClr val="002060"/>
                </a:solidFill>
              </a:rPr>
              <a:t> ;</a:t>
            </a:r>
          </a:p>
          <a:p>
            <a:pPr marL="0" indent="0">
              <a:buNone/>
            </a:pPr>
            <a:r>
              <a:rPr lang="bg-BG" sz="1800" dirty="0">
                <a:solidFill>
                  <a:srgbClr val="002060"/>
                </a:solidFill>
              </a:rPr>
              <a:t>     3.</a:t>
            </a:r>
            <a:r>
              <a:rPr lang="bg-BG" sz="1800" b="1" dirty="0">
                <a:solidFill>
                  <a:srgbClr val="002060"/>
                </a:solidFill>
              </a:rPr>
              <a:t>всеки 2 год. </a:t>
            </a:r>
            <a:r>
              <a:rPr lang="bg-BG" sz="1800" dirty="0">
                <a:solidFill>
                  <a:srgbClr val="002060"/>
                </a:solidFill>
              </a:rPr>
              <a:t>- за отоплителна инсталация на течно или твърдо гориво с </a:t>
            </a:r>
            <a:r>
              <a:rPr lang="ru-RU" sz="1800" dirty="0">
                <a:solidFill>
                  <a:srgbClr val="002060"/>
                </a:solidFill>
              </a:rPr>
              <a:t>единична </a:t>
            </a:r>
            <a:r>
              <a:rPr lang="bg-BG" sz="1800" dirty="0">
                <a:solidFill>
                  <a:srgbClr val="002060"/>
                </a:solidFill>
              </a:rPr>
              <a:t>номинална мощност над 100 </a:t>
            </a:r>
            <a:r>
              <a:rPr lang="en-US" sz="1800" dirty="0">
                <a:solidFill>
                  <a:srgbClr val="002060"/>
                </a:solidFill>
              </a:rPr>
              <a:t>kW</a:t>
            </a:r>
            <a:r>
              <a:rPr lang="bg-BG" sz="1800" dirty="0">
                <a:solidFill>
                  <a:srgbClr val="002060"/>
                </a:solidFill>
              </a:rPr>
              <a:t>;</a:t>
            </a:r>
          </a:p>
          <a:p>
            <a:pPr marL="0" indent="0">
              <a:buNone/>
            </a:pPr>
            <a:r>
              <a:rPr lang="bg-BG" sz="1800" dirty="0">
                <a:solidFill>
                  <a:srgbClr val="002060"/>
                </a:solidFill>
              </a:rPr>
              <a:t>     4.</a:t>
            </a:r>
            <a:r>
              <a:rPr lang="bg-BG" sz="1800" b="1" dirty="0">
                <a:solidFill>
                  <a:srgbClr val="002060"/>
                </a:solidFill>
              </a:rPr>
              <a:t>всеки 4 год</a:t>
            </a:r>
            <a:r>
              <a:rPr lang="bg-BG" sz="1800" dirty="0">
                <a:solidFill>
                  <a:srgbClr val="002060"/>
                </a:solidFill>
              </a:rPr>
              <a:t>. - за инсталация за комбинирано отопление  и вентилация  с полезна номинална мощност над 70 </a:t>
            </a:r>
            <a:r>
              <a:rPr lang="en-US" sz="1800" dirty="0">
                <a:solidFill>
                  <a:srgbClr val="002060"/>
                </a:solidFill>
              </a:rPr>
              <a:t>kW</a:t>
            </a:r>
            <a:r>
              <a:rPr lang="bg-BG" sz="1800" dirty="0">
                <a:solidFill>
                  <a:srgbClr val="002060"/>
                </a:solidFill>
              </a:rPr>
              <a:t>.</a:t>
            </a:r>
          </a:p>
          <a:p>
            <a:pPr marL="0" indent="0">
              <a:buNone/>
            </a:pPr>
            <a:r>
              <a:rPr lang="bg-BG" sz="1800" dirty="0">
                <a:solidFill>
                  <a:srgbClr val="002060"/>
                </a:solidFill>
              </a:rPr>
              <a:t>     Чл.51.На задължителна проверка, </a:t>
            </a:r>
            <a:r>
              <a:rPr lang="bg-BG" sz="1800" b="1" dirty="0">
                <a:solidFill>
                  <a:srgbClr val="002060"/>
                </a:solidFill>
              </a:rPr>
              <a:t>веднъж на 4 години </a:t>
            </a:r>
            <a:r>
              <a:rPr lang="bg-BG" sz="1800" dirty="0">
                <a:solidFill>
                  <a:srgbClr val="002060"/>
                </a:solidFill>
              </a:rPr>
              <a:t>подлежат  климатични инсталации в сгради  с номинална електрическа мощност над 70 </a:t>
            </a:r>
            <a:r>
              <a:rPr lang="en-US" sz="1800" dirty="0">
                <a:solidFill>
                  <a:srgbClr val="002060"/>
                </a:solidFill>
              </a:rPr>
              <a:t>kW</a:t>
            </a:r>
            <a:r>
              <a:rPr lang="bg-BG" sz="1800" dirty="0">
                <a:solidFill>
                  <a:srgbClr val="002060"/>
                </a:solidFill>
              </a:rPr>
              <a:t>.</a:t>
            </a:r>
          </a:p>
          <a:p>
            <a:pPr marL="0" indent="0">
              <a:buNone/>
            </a:pPr>
            <a:r>
              <a:rPr lang="bg-BG" sz="1800" dirty="0">
                <a:solidFill>
                  <a:srgbClr val="002060"/>
                </a:solidFill>
              </a:rPr>
              <a:t>     Чл.52.(2) В срок</a:t>
            </a:r>
            <a:r>
              <a:rPr lang="bg-BG" sz="1800" b="1" dirty="0">
                <a:solidFill>
                  <a:srgbClr val="002060"/>
                </a:solidFill>
              </a:rPr>
              <a:t> 6 месеца от датата на  въвеждане в експлоатация на съоръженията </a:t>
            </a:r>
            <a:r>
              <a:rPr lang="bg-BG" sz="1800" dirty="0">
                <a:solidFill>
                  <a:srgbClr val="002060"/>
                </a:solidFill>
              </a:rPr>
              <a:t>по чл.50.(1), собствениците подават в АУЕР, декларация по образец.</a:t>
            </a:r>
          </a:p>
        </p:txBody>
      </p:sp>
      <p:sp>
        <p:nvSpPr>
          <p:cNvPr id="4" name="Slide Number Placeholder 3"/>
          <p:cNvSpPr>
            <a:spLocks noGrp="1"/>
          </p:cNvSpPr>
          <p:nvPr>
            <p:ph type="sldNum" sz="quarter" idx="12"/>
          </p:nvPr>
        </p:nvSpPr>
        <p:spPr/>
        <p:txBody>
          <a:bodyPr/>
          <a:lstStyle/>
          <a:p>
            <a:pPr>
              <a:defRPr/>
            </a:pPr>
            <a:fld id="{72B775CB-EA9A-407E-AF0A-C63F5E6A5860}" type="slidenum">
              <a:rPr lang="en-US" altLang="en-US" smtClean="0"/>
              <a:pPr>
                <a:defRPr/>
              </a:pPr>
              <a:t>21</a:t>
            </a:fld>
            <a:endParaRPr lang="en-US" altLang="en-US"/>
          </a:p>
        </p:txBody>
      </p:sp>
      <p:sp>
        <p:nvSpPr>
          <p:cNvPr id="5" name="Title 1"/>
          <p:cNvSpPr>
            <a:spLocks noGrp="1"/>
          </p:cNvSpPr>
          <p:nvPr>
            <p:ph type="title"/>
          </p:nvPr>
        </p:nvSpPr>
        <p:spPr/>
        <p:txBody>
          <a:bodyPr/>
          <a:lstStyle/>
          <a:p>
            <a:r>
              <a:rPr lang="bg-BG" sz="1800" dirty="0"/>
              <a:t>ЗАКОН  за  ЕЕ</a:t>
            </a:r>
          </a:p>
        </p:txBody>
      </p:sp>
    </p:spTree>
    <p:extLst>
      <p:ext uri="{BB962C8B-B14F-4D97-AF65-F5344CB8AC3E}">
        <p14:creationId xmlns:p14="http://schemas.microsoft.com/office/powerpoint/2010/main" val="3041132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3" y="548679"/>
            <a:ext cx="7499350" cy="504057"/>
          </a:xfrm>
        </p:spPr>
        <p:txBody>
          <a:bodyPr/>
          <a:lstStyle/>
          <a:p>
            <a:r>
              <a:rPr lang="bg-BG" sz="1800" dirty="0"/>
              <a:t>ЗАКОН  за  ЕЕ</a:t>
            </a:r>
            <a:endParaRPr lang="en-US" sz="1800" dirty="0"/>
          </a:p>
        </p:txBody>
      </p:sp>
      <p:sp>
        <p:nvSpPr>
          <p:cNvPr id="3" name="Content Placeholder 2"/>
          <p:cNvSpPr>
            <a:spLocks noGrp="1"/>
          </p:cNvSpPr>
          <p:nvPr>
            <p:ph idx="1"/>
          </p:nvPr>
        </p:nvSpPr>
        <p:spPr>
          <a:xfrm>
            <a:off x="785813" y="1268760"/>
            <a:ext cx="7900987" cy="4857403"/>
          </a:xfrm>
        </p:spPr>
        <p:txBody>
          <a:bodyPr/>
          <a:lstStyle/>
          <a:p>
            <a:pPr marL="0" indent="0">
              <a:buNone/>
            </a:pPr>
            <a:r>
              <a:rPr lang="bg-BG" sz="1800" dirty="0">
                <a:solidFill>
                  <a:srgbClr val="002060"/>
                </a:solidFill>
              </a:rPr>
              <a:t>Чл. 53. За </a:t>
            </a:r>
            <a:r>
              <a:rPr lang="bg-BG" sz="1800" u="sng" dirty="0">
                <a:solidFill>
                  <a:srgbClr val="002060"/>
                </a:solidFill>
              </a:rPr>
              <a:t>отоплителни инсталации със срок на експлоатация над 15 години</a:t>
            </a:r>
            <a:r>
              <a:rPr lang="bg-BG" sz="1800" dirty="0">
                <a:solidFill>
                  <a:srgbClr val="002060"/>
                </a:solidFill>
              </a:rPr>
              <a:t>, проверката за ЕЕ се извършва еднократно и включва препоръки за подобряване на ефективността, подмяна на котли, промени в  отоплителна инсталация и други алтернативни решения.</a:t>
            </a:r>
            <a:endParaRPr lang="en-US" sz="1800" dirty="0">
              <a:solidFill>
                <a:srgbClr val="002060"/>
              </a:solidFill>
            </a:endParaRPr>
          </a:p>
          <a:p>
            <a:pPr marL="0" indent="0">
              <a:buNone/>
            </a:pPr>
            <a:r>
              <a:rPr lang="bg-BG" sz="1800" dirty="0">
                <a:solidFill>
                  <a:srgbClr val="002060"/>
                </a:solidFill>
              </a:rPr>
              <a:t>Чл. 55.Лицата по чл.43.,ал.1 и 2 и чл.59.,ал.1 предостаят в агенцията ежегодно, не </a:t>
            </a:r>
            <a:r>
              <a:rPr lang="bg-BG" sz="1800" u="sng" dirty="0">
                <a:solidFill>
                  <a:srgbClr val="002060"/>
                </a:solidFill>
              </a:rPr>
              <a:t>по- късно от 31 януари </a:t>
            </a:r>
            <a:r>
              <a:rPr lang="bg-BG" sz="1800" dirty="0">
                <a:solidFill>
                  <a:srgbClr val="002060"/>
                </a:solidFill>
              </a:rPr>
              <a:t>на текущата календарна година списък на инсталациите на които са извършили проверка през предходната година.</a:t>
            </a:r>
          </a:p>
          <a:p>
            <a:pPr marL="0" indent="0">
              <a:buNone/>
            </a:pPr>
            <a:r>
              <a:rPr lang="bg-BG" sz="1800" dirty="0">
                <a:solidFill>
                  <a:srgbClr val="002060"/>
                </a:solidFill>
              </a:rPr>
              <a:t>Чл. 57. </a:t>
            </a:r>
            <a:r>
              <a:rPr lang="ru-RU" sz="1800" dirty="0">
                <a:solidFill>
                  <a:srgbClr val="002060"/>
                </a:solidFill>
              </a:rPr>
              <a:t>(2) На задължително обследване за ЕЕ, най</a:t>
            </a:r>
            <a:r>
              <a:rPr lang="en-US" sz="1800" dirty="0">
                <a:solidFill>
                  <a:srgbClr val="002060"/>
                </a:solidFill>
              </a:rPr>
              <a:t>-</a:t>
            </a:r>
            <a:r>
              <a:rPr lang="ru-RU" sz="1800" dirty="0">
                <a:solidFill>
                  <a:srgbClr val="002060"/>
                </a:solidFill>
              </a:rPr>
              <a:t>малко</a:t>
            </a:r>
            <a:r>
              <a:rPr lang="ru-RU" sz="1800" b="1" dirty="0">
                <a:solidFill>
                  <a:srgbClr val="002060"/>
                </a:solidFill>
              </a:rPr>
              <a:t> веднъж на 4 години</a:t>
            </a:r>
            <a:r>
              <a:rPr lang="ru-RU" sz="1800" dirty="0">
                <a:solidFill>
                  <a:srgbClr val="002060"/>
                </a:solidFill>
              </a:rPr>
              <a:t>,  подлежат   системи за външно изкуствено осветление, разположени в населено място с над 20 000 жители и  ежегодно </a:t>
            </a:r>
            <a:r>
              <a:rPr lang="ru-RU" sz="1800" u="sng" dirty="0">
                <a:solidFill>
                  <a:srgbClr val="002060"/>
                </a:solidFill>
              </a:rPr>
              <a:t>до 31 януари </a:t>
            </a:r>
            <a:r>
              <a:rPr lang="ru-RU" sz="1800" dirty="0">
                <a:solidFill>
                  <a:srgbClr val="002060"/>
                </a:solidFill>
              </a:rPr>
              <a:t> подават декларация по образец  за годишния разход на енергия.</a:t>
            </a:r>
            <a:endParaRPr lang="bg-BG" sz="1800" dirty="0">
              <a:solidFill>
                <a:srgbClr val="002060"/>
              </a:solidFill>
              <a:latin typeface="+mj-lt"/>
            </a:endParaRPr>
          </a:p>
          <a:p>
            <a:pPr marL="0" indent="0">
              <a:buNone/>
            </a:pPr>
            <a:r>
              <a:rPr lang="bg-BG" sz="1800" dirty="0">
                <a:solidFill>
                  <a:srgbClr val="002060"/>
                </a:solidFill>
                <a:latin typeface="+mj-lt"/>
              </a:rPr>
              <a:t>Чл.63. Собствениците на сгради – публична държавна или общинска собственост, на предприятия, промишлени системи и системи за външно  изкуствено улично осветление са длъжни да извършват управление на ЕЕ.</a:t>
            </a:r>
          </a:p>
        </p:txBody>
      </p:sp>
      <p:sp>
        <p:nvSpPr>
          <p:cNvPr id="4" name="Slide Number Placeholder 3"/>
          <p:cNvSpPr>
            <a:spLocks noGrp="1"/>
          </p:cNvSpPr>
          <p:nvPr>
            <p:ph type="sldNum" sz="quarter" idx="12"/>
          </p:nvPr>
        </p:nvSpPr>
        <p:spPr/>
        <p:txBody>
          <a:bodyPr/>
          <a:lstStyle/>
          <a:p>
            <a:pPr>
              <a:defRPr/>
            </a:pPr>
            <a:fld id="{72B775CB-EA9A-407E-AF0A-C63F5E6A5860}" type="slidenum">
              <a:rPr lang="en-US" altLang="en-US" smtClean="0"/>
              <a:pPr>
                <a:defRPr/>
              </a:pPr>
              <a:t>22</a:t>
            </a:fld>
            <a:endParaRPr lang="en-US" altLang="en-US"/>
          </a:p>
        </p:txBody>
      </p:sp>
    </p:spTree>
    <p:extLst>
      <p:ext uri="{BB962C8B-B14F-4D97-AF65-F5344CB8AC3E}">
        <p14:creationId xmlns:p14="http://schemas.microsoft.com/office/powerpoint/2010/main" val="3212590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23</a:t>
            </a:fld>
            <a:endParaRPr lang="en-US" altLang="en-US" dirty="0"/>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46396" y="451011"/>
            <a:ext cx="7768490" cy="551260"/>
          </a:xfrm>
        </p:spPr>
        <p:txBody>
          <a:bodyPr/>
          <a:lstStyle/>
          <a:p>
            <a:r>
              <a:rPr lang="bg-BG" altLang="en-US" sz="1800" dirty="0">
                <a:latin typeface="Arial" panose="020B0604020202020204" pitchFamily="34" charset="0"/>
                <a:ea typeface="Verdana" panose="020B0604030504040204" pitchFamily="34" charset="0"/>
                <a:cs typeface="Arial" panose="020B0604020202020204" pitchFamily="34" charset="0"/>
              </a:rPr>
              <a:t>Преглед на Националния сграден фонд			</a:t>
            </a:r>
          </a:p>
        </p:txBody>
      </p:sp>
      <p:sp>
        <p:nvSpPr>
          <p:cNvPr id="7" name="TextBox 6">
            <a:extLst>
              <a:ext uri="{FF2B5EF4-FFF2-40B4-BE49-F238E27FC236}">
                <a16:creationId xmlns:a16="http://schemas.microsoft.com/office/drawing/2014/main" id="{2E5F5D43-FF4B-46AD-9830-4B8EB6ADD748}"/>
              </a:ext>
            </a:extLst>
          </p:cNvPr>
          <p:cNvSpPr txBox="1"/>
          <p:nvPr/>
        </p:nvSpPr>
        <p:spPr>
          <a:xfrm>
            <a:off x="99243" y="6457890"/>
            <a:ext cx="7836846" cy="4001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lvl="0" defTabSz="685800">
              <a:defRPr/>
            </a:pPr>
            <a:r>
              <a:rPr lang="ru-RU" sz="1000" dirty="0">
                <a:solidFill>
                  <a:srgbClr val="000099"/>
                </a:solidFill>
                <a:hlinkClick r:id="rId2"/>
              </a:rPr>
              <a:t>Дългосрочна национална стратегия за подпомагане обновяването на националния сграден фонд от жилищни и нежилищни сгради до 2050 г.</a:t>
            </a:r>
            <a:endParaRPr lang="ru-RU" sz="1000" dirty="0">
              <a:solidFill>
                <a:srgbClr val="000099"/>
              </a:solidFill>
            </a:endParaRPr>
          </a:p>
        </p:txBody>
      </p:sp>
      <p:grpSp>
        <p:nvGrpSpPr>
          <p:cNvPr id="105" name="Group 104"/>
          <p:cNvGrpSpPr/>
          <p:nvPr/>
        </p:nvGrpSpPr>
        <p:grpSpPr>
          <a:xfrm>
            <a:off x="354542" y="1062868"/>
            <a:ext cx="8213724" cy="4655258"/>
            <a:chOff x="863613" y="1001967"/>
            <a:chExt cx="7761796" cy="4472371"/>
          </a:xfrm>
        </p:grpSpPr>
        <p:grpSp>
          <p:nvGrpSpPr>
            <p:cNvPr id="96" name="Group 95"/>
            <p:cNvGrpSpPr/>
            <p:nvPr/>
          </p:nvGrpSpPr>
          <p:grpSpPr>
            <a:xfrm>
              <a:off x="863613" y="1001967"/>
              <a:ext cx="7686109" cy="3447914"/>
              <a:chOff x="457213" y="1001746"/>
              <a:chExt cx="7686109" cy="3447914"/>
            </a:xfrm>
          </p:grpSpPr>
          <p:sp>
            <p:nvSpPr>
              <p:cNvPr id="53" name="Google Shape;298;p21"/>
              <p:cNvSpPr/>
              <p:nvPr/>
            </p:nvSpPr>
            <p:spPr>
              <a:xfrm>
                <a:off x="6296484" y="2564150"/>
                <a:ext cx="1846838" cy="873300"/>
              </a:xfrm>
              <a:prstGeom prst="roundRect">
                <a:avLst>
                  <a:gd name="adj" fmla="val 0"/>
                </a:avLst>
              </a:prstGeom>
              <a:noFill/>
              <a:ln w="19050" cap="flat" cmpd="sng">
                <a:solidFill>
                  <a:srgbClr val="84A4BE"/>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4" name="Google Shape;299;p21"/>
              <p:cNvSpPr/>
              <p:nvPr/>
            </p:nvSpPr>
            <p:spPr>
              <a:xfrm>
                <a:off x="4336375" y="2549710"/>
                <a:ext cx="1866689" cy="873300"/>
              </a:xfrm>
              <a:prstGeom prst="roundRect">
                <a:avLst>
                  <a:gd name="adj" fmla="val 0"/>
                </a:avLst>
              </a:prstGeom>
              <a:noFill/>
              <a:ln w="19050" cap="flat" cmpd="sng">
                <a:solidFill>
                  <a:srgbClr val="84A4BE"/>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5" name="Google Shape;301;p21"/>
              <p:cNvSpPr/>
              <p:nvPr/>
            </p:nvSpPr>
            <p:spPr>
              <a:xfrm>
                <a:off x="6296484" y="3565651"/>
                <a:ext cx="1846838" cy="873300"/>
              </a:xfrm>
              <a:prstGeom prst="roundRect">
                <a:avLst>
                  <a:gd name="adj" fmla="val 0"/>
                </a:avLst>
              </a:prstGeom>
              <a:noFill/>
              <a:ln w="19050" cap="flat" cmpd="sng">
                <a:solidFill>
                  <a:srgbClr val="4B708F"/>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6" name="Google Shape;302;p21"/>
              <p:cNvSpPr/>
              <p:nvPr/>
            </p:nvSpPr>
            <p:spPr>
              <a:xfrm>
                <a:off x="4336375" y="3576360"/>
                <a:ext cx="1866689" cy="873300"/>
              </a:xfrm>
              <a:prstGeom prst="roundRect">
                <a:avLst>
                  <a:gd name="adj" fmla="val 0"/>
                </a:avLst>
              </a:prstGeom>
              <a:noFill/>
              <a:ln w="19050" cap="flat" cmpd="sng">
                <a:solidFill>
                  <a:srgbClr val="4B708F"/>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7" name="Google Shape;304;p21"/>
              <p:cNvSpPr/>
              <p:nvPr/>
            </p:nvSpPr>
            <p:spPr>
              <a:xfrm>
                <a:off x="1413125" y="2563826"/>
                <a:ext cx="2783125" cy="873406"/>
              </a:xfrm>
              <a:custGeom>
                <a:avLst/>
                <a:gdLst/>
                <a:ahLst/>
                <a:cxnLst/>
                <a:rect l="l" t="t" r="r" b="b"/>
                <a:pathLst>
                  <a:path w="203884" h="28552" extrusionOk="0">
                    <a:moveTo>
                      <a:pt x="1" y="0"/>
                    </a:moveTo>
                    <a:lnTo>
                      <a:pt x="1" y="28552"/>
                    </a:lnTo>
                    <a:lnTo>
                      <a:pt x="203883" y="28552"/>
                    </a:lnTo>
                    <a:lnTo>
                      <a:pt x="203883" y="0"/>
                    </a:lnTo>
                    <a:close/>
                  </a:path>
                </a:pathLst>
              </a:custGeom>
              <a:noFill/>
              <a:ln w="19050" cap="flat" cmpd="sng">
                <a:solidFill>
                  <a:srgbClr val="84A4BE"/>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8" name="Google Shape;305;p21"/>
              <p:cNvSpPr/>
              <p:nvPr/>
            </p:nvSpPr>
            <p:spPr>
              <a:xfrm>
                <a:off x="1413125" y="3565625"/>
                <a:ext cx="2778500" cy="873406"/>
              </a:xfrm>
              <a:custGeom>
                <a:avLst/>
                <a:gdLst/>
                <a:ahLst/>
                <a:cxnLst/>
                <a:rect l="l" t="t" r="r" b="b"/>
                <a:pathLst>
                  <a:path w="203884" h="28552" extrusionOk="0">
                    <a:moveTo>
                      <a:pt x="1" y="0"/>
                    </a:moveTo>
                    <a:lnTo>
                      <a:pt x="1" y="28552"/>
                    </a:lnTo>
                    <a:lnTo>
                      <a:pt x="203883" y="28552"/>
                    </a:lnTo>
                    <a:lnTo>
                      <a:pt x="203883" y="0"/>
                    </a:lnTo>
                    <a:close/>
                  </a:path>
                </a:pathLst>
              </a:custGeom>
              <a:noFill/>
              <a:ln w="19050" cap="flat" cmpd="sng">
                <a:solidFill>
                  <a:srgbClr val="4B708F"/>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9" name="Google Shape;306;p21"/>
              <p:cNvSpPr/>
              <p:nvPr/>
            </p:nvSpPr>
            <p:spPr>
              <a:xfrm>
                <a:off x="1423837" y="1562024"/>
                <a:ext cx="2772414" cy="873406"/>
              </a:xfrm>
              <a:custGeom>
                <a:avLst/>
                <a:gdLst/>
                <a:ahLst/>
                <a:cxnLst/>
                <a:rect l="l" t="t" r="r" b="b"/>
                <a:pathLst>
                  <a:path w="203884" h="28552" extrusionOk="0">
                    <a:moveTo>
                      <a:pt x="1" y="0"/>
                    </a:moveTo>
                    <a:lnTo>
                      <a:pt x="1" y="28552"/>
                    </a:lnTo>
                    <a:lnTo>
                      <a:pt x="203883" y="28552"/>
                    </a:lnTo>
                    <a:lnTo>
                      <a:pt x="203883" y="0"/>
                    </a:lnTo>
                    <a:close/>
                  </a:path>
                </a:pathLst>
              </a:custGeom>
              <a:noFill/>
              <a:ln w="19050" cap="flat" cmpd="sng">
                <a:solidFill>
                  <a:srgbClr val="1E5B8E"/>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62" name="Google Shape;310;p21"/>
              <p:cNvSpPr txBox="1"/>
              <p:nvPr/>
            </p:nvSpPr>
            <p:spPr>
              <a:xfrm>
                <a:off x="1340356" y="1835230"/>
                <a:ext cx="2697300" cy="2859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ru-RU" sz="1200" b="1" kern="0" dirty="0">
                    <a:solidFill>
                      <a:srgbClr val="002060"/>
                    </a:solidFill>
                    <a:latin typeface="Arial" panose="020B0604020202020204" pitchFamily="34" charset="0"/>
                    <a:ea typeface="Roboto"/>
                    <a:cs typeface="Arial" panose="020B0604020202020204" pitchFamily="34" charset="0"/>
                    <a:sym typeface="Roboto"/>
                  </a:rPr>
                  <a:t>Относителен дял на необновените сгради </a:t>
                </a:r>
              </a:p>
              <a:p>
                <a:pPr algn="ctr">
                  <a:buClr>
                    <a:srgbClr val="000000"/>
                  </a:buClr>
                  <a:buFont typeface="Arial"/>
                  <a:buNone/>
                </a:pPr>
                <a:r>
                  <a:rPr lang="ru-RU" sz="1200" b="1" kern="0" dirty="0">
                    <a:solidFill>
                      <a:srgbClr val="002060"/>
                    </a:solidFill>
                    <a:latin typeface="Arial" panose="020B0604020202020204" pitchFamily="34" charset="0"/>
                    <a:ea typeface="Roboto"/>
                    <a:cs typeface="Arial" panose="020B0604020202020204" pitchFamily="34" charset="0"/>
                    <a:sym typeface="Roboto"/>
                  </a:rPr>
                  <a:t>(към 2020 г.)</a:t>
                </a:r>
                <a:endParaRPr sz="1200" b="1" kern="0" dirty="0">
                  <a:solidFill>
                    <a:srgbClr val="002060"/>
                  </a:solidFill>
                  <a:latin typeface="Arial" panose="020B0604020202020204" pitchFamily="34" charset="0"/>
                  <a:ea typeface="Roboto"/>
                  <a:cs typeface="Arial" panose="020B0604020202020204" pitchFamily="34" charset="0"/>
                  <a:sym typeface="Roboto"/>
                </a:endParaRPr>
              </a:p>
            </p:txBody>
          </p:sp>
          <p:sp>
            <p:nvSpPr>
              <p:cNvPr id="63" name="Google Shape;311;p21"/>
              <p:cNvSpPr/>
              <p:nvPr/>
            </p:nvSpPr>
            <p:spPr>
              <a:xfrm>
                <a:off x="6314814" y="1555114"/>
                <a:ext cx="1828508" cy="873300"/>
              </a:xfrm>
              <a:prstGeom prst="roundRect">
                <a:avLst>
                  <a:gd name="adj" fmla="val 0"/>
                </a:avLst>
              </a:prstGeom>
              <a:noFill/>
              <a:ln w="19050" cap="flat" cmpd="sng">
                <a:solidFill>
                  <a:srgbClr val="1E5B8E"/>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64" name="Google Shape;312;p21"/>
              <p:cNvSpPr/>
              <p:nvPr/>
            </p:nvSpPr>
            <p:spPr>
              <a:xfrm>
                <a:off x="4336375" y="1548100"/>
                <a:ext cx="1866690" cy="887330"/>
              </a:xfrm>
              <a:prstGeom prst="roundRect">
                <a:avLst>
                  <a:gd name="adj" fmla="val 0"/>
                </a:avLst>
              </a:prstGeom>
              <a:noFill/>
              <a:ln w="19050" cap="flat" cmpd="sng">
                <a:solidFill>
                  <a:srgbClr val="1E5B8E"/>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65" name="Google Shape;314;p21"/>
              <p:cNvSpPr txBox="1">
                <a:spLocks/>
              </p:cNvSpPr>
              <p:nvPr/>
            </p:nvSpPr>
            <p:spPr>
              <a:xfrm>
                <a:off x="4951079" y="1769378"/>
                <a:ext cx="653100"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marL="0" marR="0" lvl="0" indent="0" algn="ctr" defTabSz="914400" rtl="0" eaLnBrk="1" fontAlgn="auto" latinLnBrk="0" hangingPunct="1">
                  <a:lnSpc>
                    <a:spcPct val="100000"/>
                  </a:lnSpc>
                  <a:spcBef>
                    <a:spcPts val="0"/>
                  </a:spcBef>
                  <a:spcAft>
                    <a:spcPts val="0"/>
                  </a:spcAft>
                  <a:buClr>
                    <a:srgbClr val="000000"/>
                  </a:buClr>
                  <a:buSzPts val="2800"/>
                  <a:buFont typeface="Fira Sans Extra Condensed Medium"/>
                  <a:buNone/>
                  <a:tabLst/>
                  <a:defRPr/>
                </a:pPr>
                <a:r>
                  <a:rPr kumimoji="0" lang="bg-BG" sz="12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rPr>
                  <a:t>6</a:t>
                </a:r>
                <a:r>
                  <a:rPr kumimoji="0" lang="en" sz="12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rPr>
                  <a:t>5%</a:t>
                </a:r>
              </a:p>
            </p:txBody>
          </p:sp>
          <p:sp>
            <p:nvSpPr>
              <p:cNvPr id="66" name="Google Shape;315;p21"/>
              <p:cNvSpPr txBox="1">
                <a:spLocks/>
              </p:cNvSpPr>
              <p:nvPr/>
            </p:nvSpPr>
            <p:spPr>
              <a:xfrm>
                <a:off x="6976897" y="1789999"/>
                <a:ext cx="653100"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marL="0" marR="0" lvl="0" indent="0" algn="ctr" defTabSz="914400" rtl="0" eaLnBrk="1" fontAlgn="auto" latinLnBrk="0" hangingPunct="1">
                  <a:lnSpc>
                    <a:spcPct val="100000"/>
                  </a:lnSpc>
                  <a:spcBef>
                    <a:spcPts val="0"/>
                  </a:spcBef>
                  <a:spcAft>
                    <a:spcPts val="0"/>
                  </a:spcAft>
                  <a:buClr>
                    <a:srgbClr val="000000"/>
                  </a:buClr>
                  <a:buSzPts val="2800"/>
                  <a:buFont typeface="Fira Sans Extra Condensed Medium"/>
                  <a:buNone/>
                  <a:tabLst/>
                  <a:defRPr/>
                </a:pPr>
                <a:r>
                  <a:rPr kumimoji="0" lang="bg-BG" sz="12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rPr>
                  <a:t>3</a:t>
                </a:r>
                <a:r>
                  <a:rPr kumimoji="0" lang="en" sz="12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rPr>
                  <a:t>5%</a:t>
                </a:r>
              </a:p>
            </p:txBody>
          </p:sp>
          <p:sp>
            <p:nvSpPr>
              <p:cNvPr id="67" name="Google Shape;317;p21"/>
              <p:cNvSpPr txBox="1">
                <a:spLocks/>
              </p:cNvSpPr>
              <p:nvPr/>
            </p:nvSpPr>
            <p:spPr>
              <a:xfrm>
                <a:off x="4493368" y="2792065"/>
                <a:ext cx="1710922" cy="37585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lvl="0" algn="ctr">
                  <a:buClr>
                    <a:srgbClr val="000000"/>
                  </a:buClr>
                </a:pPr>
                <a:r>
                  <a:rPr lang="ru-RU" sz="1200" kern="0" dirty="0">
                    <a:solidFill>
                      <a:srgbClr val="002060"/>
                    </a:solidFill>
                    <a:latin typeface="Arial" panose="020B0604020202020204" pitchFamily="34" charset="0"/>
                    <a:cs typeface="Arial" panose="020B0604020202020204" pitchFamily="34" charset="0"/>
                  </a:rPr>
                  <a:t>90% </a:t>
                </a:r>
                <a:r>
                  <a:rPr lang="ru-RU" sz="1200" kern="0" dirty="0" err="1">
                    <a:solidFill>
                      <a:srgbClr val="002060"/>
                    </a:solidFill>
                    <a:latin typeface="Arial" panose="020B0604020202020204" pitchFamily="34" charset="0"/>
                    <a:cs typeface="Arial" panose="020B0604020202020204" pitchFamily="34" charset="0"/>
                  </a:rPr>
                  <a:t>еднофамилни</a:t>
                </a:r>
                <a:r>
                  <a:rPr lang="bg-BG" sz="1200" kern="0" dirty="0">
                    <a:solidFill>
                      <a:srgbClr val="002060"/>
                    </a:solidFill>
                    <a:latin typeface="Arial" panose="020B0604020202020204" pitchFamily="34" charset="0"/>
                    <a:cs typeface="Arial" panose="020B0604020202020204" pitchFamily="34" charset="0"/>
                  </a:rPr>
                  <a:t>, което е 50% от РЗП</a:t>
                </a:r>
                <a:endParaRPr lang="ru-RU" sz="1200" kern="0" dirty="0">
                  <a:solidFill>
                    <a:srgbClr val="002060"/>
                  </a:solidFill>
                  <a:latin typeface="Arial" panose="020B0604020202020204" pitchFamily="34" charset="0"/>
                  <a:cs typeface="Arial" panose="020B0604020202020204" pitchFamily="34" charset="0"/>
                </a:endParaRPr>
              </a:p>
              <a:p>
                <a:pPr lvl="0" algn="ctr">
                  <a:buClr>
                    <a:srgbClr val="000000"/>
                  </a:buClr>
                </a:pPr>
                <a:r>
                  <a:rPr lang="ru-RU" sz="1200" kern="0" dirty="0">
                    <a:solidFill>
                      <a:srgbClr val="002060"/>
                    </a:solidFill>
                    <a:latin typeface="Arial" panose="020B0604020202020204" pitchFamily="34" charset="0"/>
                    <a:cs typeface="Arial" panose="020B0604020202020204" pitchFamily="34" charset="0"/>
                  </a:rPr>
                  <a:t>96,6% собственост на физически лица</a:t>
                </a:r>
              </a:p>
            </p:txBody>
          </p:sp>
          <p:sp>
            <p:nvSpPr>
              <p:cNvPr id="68" name="Google Shape;318;p21"/>
              <p:cNvSpPr txBox="1">
                <a:spLocks/>
              </p:cNvSpPr>
              <p:nvPr/>
            </p:nvSpPr>
            <p:spPr>
              <a:xfrm>
                <a:off x="6296483" y="2792065"/>
                <a:ext cx="1808990"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lvl="0" algn="ctr">
                  <a:buClr>
                    <a:srgbClr val="000000"/>
                  </a:buClr>
                </a:pPr>
                <a:r>
                  <a:rPr lang="ru-RU" sz="1200" kern="0" dirty="0">
                    <a:solidFill>
                      <a:srgbClr val="002060"/>
                    </a:solidFill>
                    <a:latin typeface="Arial" panose="020B0604020202020204" pitchFamily="34" charset="0"/>
                    <a:cs typeface="Arial" panose="020B0604020202020204" pitchFamily="34" charset="0"/>
                  </a:rPr>
                  <a:t>56,62% частна собственост</a:t>
                </a:r>
              </a:p>
              <a:p>
                <a:pPr lvl="0" algn="ctr">
                  <a:buClr>
                    <a:srgbClr val="000000"/>
                  </a:buClr>
                </a:pPr>
                <a:endParaRPr lang="ru-RU" sz="800" kern="0" dirty="0">
                  <a:solidFill>
                    <a:srgbClr val="002060"/>
                  </a:solidFill>
                  <a:latin typeface="Arial" panose="020B0604020202020204" pitchFamily="34" charset="0"/>
                  <a:cs typeface="Arial" panose="020B0604020202020204" pitchFamily="34" charset="0"/>
                </a:endParaRPr>
              </a:p>
              <a:p>
                <a:pPr lvl="0" algn="ctr">
                  <a:buClr>
                    <a:srgbClr val="000000"/>
                  </a:buClr>
                </a:pPr>
                <a:r>
                  <a:rPr lang="ru-RU" sz="1200" kern="0" dirty="0">
                    <a:solidFill>
                      <a:srgbClr val="002060"/>
                    </a:solidFill>
                    <a:latin typeface="Arial" panose="020B0604020202020204" pitchFamily="34" charset="0"/>
                    <a:cs typeface="Arial" panose="020B0604020202020204" pitchFamily="34" charset="0"/>
                  </a:rPr>
                  <a:t>29% държавни и общински </a:t>
                </a:r>
              </a:p>
            </p:txBody>
          </p:sp>
          <p:sp>
            <p:nvSpPr>
              <p:cNvPr id="69" name="Google Shape;320;p21"/>
              <p:cNvSpPr txBox="1">
                <a:spLocks/>
              </p:cNvSpPr>
              <p:nvPr/>
            </p:nvSpPr>
            <p:spPr>
              <a:xfrm>
                <a:off x="4655397" y="3804209"/>
                <a:ext cx="1531106"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lvl="0" algn="ctr">
                  <a:buClr>
                    <a:srgbClr val="000000"/>
                  </a:buClr>
                </a:pPr>
                <a:r>
                  <a:rPr lang="bg-BG" sz="1200" kern="0" dirty="0">
                    <a:solidFill>
                      <a:srgbClr val="002060"/>
                    </a:solidFill>
                    <a:latin typeface="Arial" panose="020B0604020202020204" pitchFamily="34" charset="0"/>
                    <a:cs typeface="Arial" panose="020B0604020202020204" pitchFamily="34" charset="0"/>
                  </a:rPr>
                  <a:t>240 614 647 м</a:t>
                </a:r>
                <a:r>
                  <a:rPr lang="bg-BG" sz="1200" kern="0" baseline="30000" dirty="0">
                    <a:solidFill>
                      <a:srgbClr val="002060"/>
                    </a:solidFill>
                    <a:latin typeface="Arial" panose="020B0604020202020204" pitchFamily="34" charset="0"/>
                    <a:cs typeface="Arial" panose="020B0604020202020204" pitchFamily="34" charset="0"/>
                  </a:rPr>
                  <a:t>2</a:t>
                </a:r>
                <a:endParaRPr kumimoji="0" lang="en" sz="1200" b="0" i="0" u="none" strike="noStrike" kern="0" cap="none" spc="0" normalizeH="0" baseline="3000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endParaRPr>
              </a:p>
            </p:txBody>
          </p:sp>
          <p:sp>
            <p:nvSpPr>
              <p:cNvPr id="70" name="Google Shape;321;p21"/>
              <p:cNvSpPr txBox="1">
                <a:spLocks/>
              </p:cNvSpPr>
              <p:nvPr/>
            </p:nvSpPr>
            <p:spPr>
              <a:xfrm>
                <a:off x="6545302" y="3794213"/>
                <a:ext cx="1213970"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lvl="0" algn="ctr">
                  <a:buClr>
                    <a:srgbClr val="000000"/>
                  </a:buClr>
                </a:pPr>
                <a:r>
                  <a:rPr lang="bg-BG" sz="1200" kern="0" dirty="0">
                    <a:solidFill>
                      <a:srgbClr val="002060"/>
                    </a:solidFill>
                    <a:latin typeface="Arial" panose="020B0604020202020204" pitchFamily="34" charset="0"/>
                    <a:cs typeface="Arial" panose="020B0604020202020204" pitchFamily="34" charset="0"/>
                  </a:rPr>
                  <a:t>104 923 286 м</a:t>
                </a:r>
                <a:r>
                  <a:rPr lang="bg-BG" sz="1200" kern="0" baseline="30000" dirty="0">
                    <a:solidFill>
                      <a:srgbClr val="002060"/>
                    </a:solidFill>
                    <a:latin typeface="Arial" panose="020B0604020202020204" pitchFamily="34" charset="0"/>
                    <a:cs typeface="Arial" panose="020B0604020202020204" pitchFamily="34" charset="0"/>
                  </a:rPr>
                  <a:t>2</a:t>
                </a:r>
                <a:endParaRPr kumimoji="0" lang="en" sz="1200" b="0" i="0" u="none" strike="noStrike" kern="0" cap="none" spc="0" normalizeH="0" baseline="3000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endParaRPr>
              </a:p>
            </p:txBody>
          </p:sp>
          <p:sp>
            <p:nvSpPr>
              <p:cNvPr id="71" name="Google Shape;323;p21"/>
              <p:cNvSpPr txBox="1">
                <a:spLocks/>
              </p:cNvSpPr>
              <p:nvPr/>
            </p:nvSpPr>
            <p:spPr>
              <a:xfrm>
                <a:off x="4655397" y="1001746"/>
                <a:ext cx="1183689"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lvl="0" algn="ctr">
                  <a:buClr>
                    <a:srgbClr val="000000"/>
                  </a:buClr>
                </a:pPr>
                <a:r>
                  <a:rPr lang="bg-BG" sz="1400" b="1" kern="0" dirty="0">
                    <a:solidFill>
                      <a:srgbClr val="002060"/>
                    </a:solidFill>
                    <a:latin typeface="Arial" panose="020B0604020202020204" pitchFamily="34" charset="0"/>
                    <a:cs typeface="Arial" panose="020B0604020202020204" pitchFamily="34" charset="0"/>
                  </a:rPr>
                  <a:t>Жилищни сгради</a:t>
                </a:r>
                <a:endParaRPr kumimoji="0" lang="en" sz="1400" b="1"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endParaRPr>
              </a:p>
            </p:txBody>
          </p:sp>
          <p:sp>
            <p:nvSpPr>
              <p:cNvPr id="72" name="Google Shape;324;p21"/>
              <p:cNvSpPr txBox="1">
                <a:spLocks/>
              </p:cNvSpPr>
              <p:nvPr/>
            </p:nvSpPr>
            <p:spPr>
              <a:xfrm>
                <a:off x="6708627" y="1020116"/>
                <a:ext cx="1183689" cy="38074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lvl="0" algn="ctr">
                  <a:buClr>
                    <a:srgbClr val="000000"/>
                  </a:buClr>
                </a:pPr>
                <a:r>
                  <a:rPr lang="bg-BG" sz="1400" b="1" kern="0" dirty="0">
                    <a:solidFill>
                      <a:srgbClr val="002060"/>
                    </a:solidFill>
                    <a:latin typeface="Arial" panose="020B0604020202020204" pitchFamily="34" charset="0"/>
                    <a:cs typeface="Arial" panose="020B0604020202020204" pitchFamily="34" charset="0"/>
                  </a:rPr>
                  <a:t>Нежилищнисгради</a:t>
                </a:r>
                <a:endParaRPr kumimoji="0" lang="en" sz="1400" b="1"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endParaRPr>
              </a:p>
            </p:txBody>
          </p:sp>
          <p:sp>
            <p:nvSpPr>
              <p:cNvPr id="74" name="Google Shape;327;p21"/>
              <p:cNvSpPr/>
              <p:nvPr/>
            </p:nvSpPr>
            <p:spPr>
              <a:xfrm>
                <a:off x="457213" y="1562299"/>
                <a:ext cx="826500" cy="873300"/>
              </a:xfrm>
              <a:prstGeom prst="roundRect">
                <a:avLst>
                  <a:gd name="adj" fmla="val 0"/>
                </a:avLst>
              </a:prstGeom>
              <a:solidFill>
                <a:srgbClr val="1E5B8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77" name="Google Shape;330;p21"/>
              <p:cNvSpPr/>
              <p:nvPr/>
            </p:nvSpPr>
            <p:spPr>
              <a:xfrm>
                <a:off x="457213" y="3565651"/>
                <a:ext cx="826500" cy="873300"/>
              </a:xfrm>
              <a:prstGeom prst="roundRect">
                <a:avLst>
                  <a:gd name="adj" fmla="val 0"/>
                </a:avLst>
              </a:prstGeom>
              <a:solidFill>
                <a:srgbClr val="4B708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86" name="Google Shape;339;p21"/>
              <p:cNvSpPr/>
              <p:nvPr/>
            </p:nvSpPr>
            <p:spPr>
              <a:xfrm>
                <a:off x="457213" y="2564001"/>
                <a:ext cx="826500" cy="873300"/>
              </a:xfrm>
              <a:prstGeom prst="roundRect">
                <a:avLst>
                  <a:gd name="adj" fmla="val 0"/>
                </a:avLst>
              </a:prstGeom>
              <a:solidFill>
                <a:srgbClr val="84A4B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91" name="Google Shape;344;p21"/>
              <p:cNvSpPr txBox="1"/>
              <p:nvPr/>
            </p:nvSpPr>
            <p:spPr>
              <a:xfrm>
                <a:off x="1283713" y="2826943"/>
                <a:ext cx="2697300" cy="2859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bg-BG" sz="1200" b="1" kern="0" dirty="0">
                    <a:solidFill>
                      <a:srgbClr val="002060"/>
                    </a:solidFill>
                    <a:latin typeface="Arial" panose="020B0604020202020204" pitchFamily="34" charset="0"/>
                    <a:ea typeface="Roboto"/>
                    <a:cs typeface="Arial" panose="020B0604020202020204" pitchFamily="34" charset="0"/>
                    <a:sym typeface="Roboto"/>
                  </a:rPr>
                  <a:t>Собственост</a:t>
                </a:r>
                <a:endParaRPr sz="1200" b="1" kern="0" dirty="0">
                  <a:solidFill>
                    <a:srgbClr val="002060"/>
                  </a:solidFill>
                  <a:latin typeface="Arial" panose="020B0604020202020204" pitchFamily="34" charset="0"/>
                  <a:ea typeface="Roboto"/>
                  <a:cs typeface="Arial" panose="020B0604020202020204" pitchFamily="34" charset="0"/>
                  <a:sym typeface="Roboto"/>
                </a:endParaRPr>
              </a:p>
            </p:txBody>
          </p:sp>
          <p:sp>
            <p:nvSpPr>
              <p:cNvPr id="94" name="Google Shape;347;p21"/>
              <p:cNvSpPr txBox="1"/>
              <p:nvPr/>
            </p:nvSpPr>
            <p:spPr>
              <a:xfrm>
                <a:off x="1283713" y="3853765"/>
                <a:ext cx="2697300" cy="2859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bg-BG" sz="1200" b="1" kern="0" dirty="0">
                    <a:solidFill>
                      <a:srgbClr val="002060"/>
                    </a:solidFill>
                    <a:latin typeface="Arial" panose="020B0604020202020204" pitchFamily="34" charset="0"/>
                    <a:ea typeface="Roboto"/>
                    <a:cs typeface="Arial" panose="020B0604020202020204" pitchFamily="34" charset="0"/>
                    <a:sym typeface="Roboto"/>
                  </a:rPr>
                  <a:t>Застроена площ</a:t>
                </a:r>
                <a:endParaRPr sz="1200" b="1" kern="0" dirty="0">
                  <a:solidFill>
                    <a:srgbClr val="002060"/>
                  </a:solidFill>
                  <a:latin typeface="Arial" panose="020B0604020202020204" pitchFamily="34" charset="0"/>
                  <a:ea typeface="Roboto"/>
                  <a:cs typeface="Arial" panose="020B0604020202020204" pitchFamily="34" charset="0"/>
                  <a:sym typeface="Roboto"/>
                </a:endParaRPr>
              </a:p>
            </p:txBody>
          </p:sp>
        </p:grpSp>
        <p:sp>
          <p:nvSpPr>
            <p:cNvPr id="97" name="Google Shape;301;p21"/>
            <p:cNvSpPr/>
            <p:nvPr/>
          </p:nvSpPr>
          <p:spPr>
            <a:xfrm>
              <a:off x="6702884" y="4600958"/>
              <a:ext cx="1846839" cy="873300"/>
            </a:xfrm>
            <a:prstGeom prst="roundRect">
              <a:avLst>
                <a:gd name="adj" fmla="val 0"/>
              </a:avLst>
            </a:prstGeom>
            <a:noFill/>
            <a:ln w="19050" cap="flat" cmpd="sng">
              <a:solidFill>
                <a:srgbClr val="0B5293"/>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98" name="Google Shape;302;p21"/>
            <p:cNvSpPr/>
            <p:nvPr/>
          </p:nvSpPr>
          <p:spPr>
            <a:xfrm>
              <a:off x="4742775" y="4577947"/>
              <a:ext cx="1850128" cy="873300"/>
            </a:xfrm>
            <a:prstGeom prst="roundRect">
              <a:avLst>
                <a:gd name="adj" fmla="val 0"/>
              </a:avLst>
            </a:prstGeom>
            <a:noFill/>
            <a:ln w="19050" cap="flat" cmpd="sng">
              <a:solidFill>
                <a:srgbClr val="0B5293"/>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99" name="Google Shape;305;p21"/>
            <p:cNvSpPr/>
            <p:nvPr/>
          </p:nvSpPr>
          <p:spPr>
            <a:xfrm>
              <a:off x="1819525" y="4600932"/>
              <a:ext cx="2778500" cy="873406"/>
            </a:xfrm>
            <a:custGeom>
              <a:avLst/>
              <a:gdLst/>
              <a:ahLst/>
              <a:cxnLst/>
              <a:rect l="l" t="t" r="r" b="b"/>
              <a:pathLst>
                <a:path w="203884" h="28552" extrusionOk="0">
                  <a:moveTo>
                    <a:pt x="1" y="0"/>
                  </a:moveTo>
                  <a:lnTo>
                    <a:pt x="1" y="28552"/>
                  </a:lnTo>
                  <a:lnTo>
                    <a:pt x="203883" y="28552"/>
                  </a:lnTo>
                  <a:lnTo>
                    <a:pt x="203883" y="0"/>
                  </a:lnTo>
                  <a:close/>
                </a:path>
              </a:pathLst>
            </a:custGeom>
            <a:noFill/>
            <a:ln w="19050" cap="flat" cmpd="sng">
              <a:solidFill>
                <a:srgbClr val="0B5293"/>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00" name="Google Shape;320;p21"/>
            <p:cNvSpPr txBox="1">
              <a:spLocks/>
            </p:cNvSpPr>
            <p:nvPr/>
          </p:nvSpPr>
          <p:spPr>
            <a:xfrm>
              <a:off x="5428065" y="4814989"/>
              <a:ext cx="653100"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marL="0" marR="0" lvl="0" indent="0" algn="ctr" defTabSz="914400" rtl="0" eaLnBrk="1" fontAlgn="auto" latinLnBrk="0" hangingPunct="1">
                <a:lnSpc>
                  <a:spcPct val="100000"/>
                </a:lnSpc>
                <a:spcBef>
                  <a:spcPts val="0"/>
                </a:spcBef>
                <a:spcAft>
                  <a:spcPts val="0"/>
                </a:spcAft>
                <a:buClr>
                  <a:srgbClr val="000000"/>
                </a:buClr>
                <a:buSzPts val="2800"/>
                <a:buFont typeface="Fira Sans Extra Condensed Medium"/>
                <a:buNone/>
                <a:tabLst/>
                <a:defRPr/>
              </a:pPr>
              <a:r>
                <a:rPr kumimoji="0" lang="bg-BG" sz="12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rPr>
                <a:t>91</a:t>
              </a:r>
              <a:r>
                <a:rPr kumimoji="0" lang="en" sz="12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sym typeface="Fira Sans Extra Condensed Medium"/>
                </a:rPr>
                <a:t>%</a:t>
              </a:r>
            </a:p>
          </p:txBody>
        </p:sp>
        <p:sp>
          <p:nvSpPr>
            <p:cNvPr id="101" name="Google Shape;321;p21"/>
            <p:cNvSpPr txBox="1">
              <a:spLocks/>
            </p:cNvSpPr>
            <p:nvPr/>
          </p:nvSpPr>
          <p:spPr>
            <a:xfrm>
              <a:off x="6685151" y="4783713"/>
              <a:ext cx="1940258" cy="417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2pPr>
              <a:lvl3pPr marR="0" lvl="2"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3pPr>
              <a:lvl4pPr marR="0" lvl="3"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4pPr>
              <a:lvl5pPr marR="0" lvl="4"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5pPr>
              <a:lvl6pPr marR="0" lvl="5"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6pPr>
              <a:lvl7pPr marR="0" lvl="6"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7pPr>
              <a:lvl8pPr marR="0" lvl="7"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8pPr>
              <a:lvl9pPr marR="0" lvl="8" algn="l"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9pPr>
            </a:lstStyle>
            <a:p>
              <a:pPr lvl="0" algn="ctr">
                <a:buClr>
                  <a:srgbClr val="000000"/>
                </a:buClr>
              </a:pPr>
              <a:r>
                <a:rPr lang="ru-RU" sz="1200" kern="0" dirty="0">
                  <a:solidFill>
                    <a:srgbClr val="002060"/>
                  </a:solidFill>
                  <a:latin typeface="Arial" panose="020B0604020202020204" pitchFamily="34" charset="0"/>
                  <a:cs typeface="Arial" panose="020B0604020202020204" pitchFamily="34" charset="0"/>
                </a:rPr>
                <a:t>Административни – 28,4%</a:t>
              </a:r>
            </a:p>
            <a:p>
              <a:pPr lvl="0" algn="ctr">
                <a:buClr>
                  <a:srgbClr val="000000"/>
                </a:buClr>
              </a:pPr>
              <a:r>
                <a:rPr lang="ru-RU" sz="1200" kern="0" dirty="0">
                  <a:solidFill>
                    <a:srgbClr val="002060"/>
                  </a:solidFill>
                  <a:latin typeface="Arial" panose="020B0604020202020204" pitchFamily="34" charset="0"/>
                  <a:cs typeface="Arial" panose="020B0604020202020204" pitchFamily="34" charset="0"/>
                </a:rPr>
                <a:t>Образователни - 54,5%</a:t>
              </a:r>
            </a:p>
            <a:p>
              <a:pPr lvl="0" algn="ctr">
                <a:buClr>
                  <a:srgbClr val="000000"/>
                </a:buClr>
              </a:pPr>
              <a:r>
                <a:rPr lang="ru-RU" sz="1200" kern="0" dirty="0">
                  <a:solidFill>
                    <a:srgbClr val="002060"/>
                  </a:solidFill>
                  <a:latin typeface="Arial" panose="020B0604020202020204" pitchFamily="34" charset="0"/>
                  <a:cs typeface="Arial" panose="020B0604020202020204" pitchFamily="34" charset="0"/>
                </a:rPr>
                <a:t>Детски заведения - 49,5%</a:t>
              </a:r>
            </a:p>
          </p:txBody>
        </p:sp>
        <p:sp>
          <p:nvSpPr>
            <p:cNvPr id="102" name="Google Shape;330;p21"/>
            <p:cNvSpPr/>
            <p:nvPr/>
          </p:nvSpPr>
          <p:spPr>
            <a:xfrm>
              <a:off x="863613" y="4600958"/>
              <a:ext cx="826500" cy="873300"/>
            </a:xfrm>
            <a:prstGeom prst="roundRect">
              <a:avLst>
                <a:gd name="adj" fmla="val 0"/>
              </a:avLst>
            </a:prstGeom>
            <a:solidFill>
              <a:srgbClr val="0B5293"/>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03" name="Google Shape;347;p21"/>
            <p:cNvSpPr txBox="1"/>
            <p:nvPr/>
          </p:nvSpPr>
          <p:spPr>
            <a:xfrm>
              <a:off x="1830237" y="4894658"/>
              <a:ext cx="2697300" cy="285900"/>
            </a:xfrm>
            <a:prstGeom prst="rect">
              <a:avLst/>
            </a:prstGeom>
            <a:noFill/>
            <a:ln>
              <a:noFill/>
            </a:ln>
          </p:spPr>
          <p:txBody>
            <a:bodyPr spcFirstLastPara="1" wrap="square" lIns="91425" tIns="91425" rIns="91425" bIns="91425" anchor="ctr" anchorCtr="0">
              <a:noAutofit/>
            </a:bodyPr>
            <a:lstStyle/>
            <a:p>
              <a:pPr algn="ctr">
                <a:buClr>
                  <a:srgbClr val="000000"/>
                </a:buClr>
                <a:buFont typeface="Arial"/>
                <a:buNone/>
              </a:pPr>
              <a:r>
                <a:rPr lang="ru-RU" sz="1200" b="1" kern="0" dirty="0">
                  <a:solidFill>
                    <a:srgbClr val="002060"/>
                  </a:solidFill>
                  <a:latin typeface="Arial" panose="020B0604020202020204" pitchFamily="34" charset="0"/>
                  <a:ea typeface="Roboto"/>
                  <a:cs typeface="Arial" panose="020B0604020202020204" pitchFamily="34" charset="0"/>
                  <a:sym typeface="Roboto"/>
                </a:rPr>
                <a:t>Сгради с клас на потребление </a:t>
              </a:r>
            </a:p>
            <a:p>
              <a:pPr algn="ctr">
                <a:buClr>
                  <a:srgbClr val="000000"/>
                </a:buClr>
                <a:buFont typeface="Arial"/>
                <a:buNone/>
              </a:pPr>
              <a:r>
                <a:rPr lang="ru-RU" sz="1200" b="1" kern="0" dirty="0">
                  <a:solidFill>
                    <a:srgbClr val="002060"/>
                  </a:solidFill>
                  <a:latin typeface="Arial" panose="020B0604020202020204" pitchFamily="34" charset="0"/>
                  <a:ea typeface="Roboto"/>
                  <a:cs typeface="Arial" panose="020B0604020202020204" pitchFamily="34" charset="0"/>
                  <a:sym typeface="Roboto"/>
                </a:rPr>
                <a:t>E, F или G</a:t>
              </a:r>
              <a:endParaRPr sz="1200" b="1" kern="0" dirty="0">
                <a:solidFill>
                  <a:srgbClr val="002060"/>
                </a:solidFill>
                <a:latin typeface="Arial" panose="020B0604020202020204" pitchFamily="34" charset="0"/>
                <a:ea typeface="Roboto"/>
                <a:cs typeface="Arial" panose="020B0604020202020204" pitchFamily="34" charset="0"/>
                <a:sym typeface="Roboto"/>
              </a:endParaRPr>
            </a:p>
          </p:txBody>
        </p:sp>
      </p:grpSp>
      <p:pic>
        <p:nvPicPr>
          <p:cNvPr id="107" name="Picture 106" descr="Chart, proportion icon - Free download on Iconfinder"/>
          <p:cNvPicPr>
            <a:picLocks noChangeAspect="1"/>
          </p:cNvPicPr>
          <p:nvPr/>
        </p:nvPicPr>
        <p:blipFill>
          <a:blip r:embed="rId3" cstate="hqprint">
            <a:lum bright="70000" contrast="-70000"/>
            <a:extLst>
              <a:ext uri="{28A0092B-C50C-407E-A947-70E740481C1C}">
                <a14:useLocalDpi xmlns:a14="http://schemas.microsoft.com/office/drawing/2010/main" val="0"/>
              </a:ext>
            </a:extLst>
          </a:blip>
          <a:stretch>
            <a:fillRect/>
          </a:stretch>
        </p:blipFill>
        <p:spPr>
          <a:xfrm>
            <a:off x="538247" y="1852286"/>
            <a:ext cx="508149" cy="508149"/>
          </a:xfrm>
          <a:prstGeom prst="rect">
            <a:avLst/>
          </a:prstGeom>
        </p:spPr>
      </p:pic>
      <p:pic>
        <p:nvPicPr>
          <p:cNvPr id="110" name="Picture 109" descr="Owner Icon #305182 - Free Icons Library"/>
          <p:cNvPicPr>
            <a:picLocks noChangeAspect="1"/>
          </p:cNvPicPr>
          <p:nvPr/>
        </p:nvPicPr>
        <p:blipFill>
          <a:blip r:embed="rId4" cstate="hqprint">
            <a:lum bright="70000" contrast="-70000"/>
            <a:extLst>
              <a:ext uri="{28A0092B-C50C-407E-A947-70E740481C1C}">
                <a14:useLocalDpi xmlns:a14="http://schemas.microsoft.com/office/drawing/2010/main" val="0"/>
              </a:ext>
            </a:extLst>
          </a:blip>
          <a:stretch>
            <a:fillRect/>
          </a:stretch>
        </p:blipFill>
        <p:spPr>
          <a:xfrm>
            <a:off x="446282" y="2806826"/>
            <a:ext cx="677342" cy="677342"/>
          </a:xfrm>
          <a:prstGeom prst="rect">
            <a:avLst/>
          </a:prstGeom>
        </p:spPr>
      </p:pic>
      <p:pic>
        <p:nvPicPr>
          <p:cNvPr id="111" name="Picture 110" descr="Area Icon at Vectorified.com | Collection of Area Icon free for ..."/>
          <p:cNvPicPr>
            <a:picLocks noChangeAspect="1"/>
          </p:cNvPicPr>
          <p:nvPr/>
        </p:nvPicPr>
        <p:blipFill>
          <a:blip r:embed="rId5" cstate="hqprint">
            <a:lum bright="70000" contrast="-70000"/>
            <a:extLst>
              <a:ext uri="{28A0092B-C50C-407E-A947-70E740481C1C}">
                <a14:useLocalDpi xmlns:a14="http://schemas.microsoft.com/office/drawing/2010/main" val="0"/>
              </a:ext>
            </a:extLst>
          </a:blip>
          <a:stretch>
            <a:fillRect/>
          </a:stretch>
        </p:blipFill>
        <p:spPr>
          <a:xfrm>
            <a:off x="485245" y="3860682"/>
            <a:ext cx="599416" cy="599416"/>
          </a:xfrm>
          <a:prstGeom prst="rect">
            <a:avLst/>
          </a:prstGeom>
        </p:spPr>
      </p:pic>
      <p:pic>
        <p:nvPicPr>
          <p:cNvPr id="112" name="Picture 111" descr="Energy Performance Certificates (EPC) | Local Electricians Direct"/>
          <p:cNvPicPr>
            <a:picLocks noChangeAspect="1"/>
          </p:cNvPicPr>
          <p:nvPr/>
        </p:nvPicPr>
        <p:blipFill>
          <a:blip r:embed="rId6" cstate="hqprint">
            <a:biLevel thresh="25000"/>
            <a:extLst>
              <a:ext uri="{28A0092B-C50C-407E-A947-70E740481C1C}">
                <a14:useLocalDpi xmlns:a14="http://schemas.microsoft.com/office/drawing/2010/main" val="0"/>
              </a:ext>
            </a:extLst>
          </a:blip>
          <a:stretch>
            <a:fillRect/>
          </a:stretch>
        </p:blipFill>
        <p:spPr>
          <a:xfrm>
            <a:off x="516866" y="4984192"/>
            <a:ext cx="606758" cy="584510"/>
          </a:xfrm>
          <a:prstGeom prst="rect">
            <a:avLst/>
          </a:prstGeom>
        </p:spPr>
      </p:pic>
    </p:spTree>
    <p:extLst>
      <p:ext uri="{BB962C8B-B14F-4D97-AF65-F5344CB8AC3E}">
        <p14:creationId xmlns:p14="http://schemas.microsoft.com/office/powerpoint/2010/main" val="2373275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6E68A10-5D88-45C9-9700-3440702FC854}" type="slidenum">
              <a:rPr lang="en-US" altLang="en-US" smtClean="0">
                <a:solidFill>
                  <a:srgbClr val="000000"/>
                </a:solidFill>
              </a:rPr>
              <a:pPr>
                <a:defRPr/>
              </a:pPr>
              <a:t>24</a:t>
            </a:fld>
            <a:endParaRPr lang="en-US" altLang="en-US" dirty="0">
              <a:solidFill>
                <a:srgbClr val="000000"/>
              </a:solidFill>
            </a:endParaRPr>
          </a:p>
        </p:txBody>
      </p:sp>
      <p:sp>
        <p:nvSpPr>
          <p:cNvPr id="5" name="Rectangle 2"/>
          <p:cNvSpPr>
            <a:spLocks noGrp="1" noChangeArrowheads="1"/>
          </p:cNvSpPr>
          <p:nvPr>
            <p:ph type="title"/>
          </p:nvPr>
        </p:nvSpPr>
        <p:spPr>
          <a:xfrm>
            <a:off x="1043608" y="476250"/>
            <a:ext cx="8100392" cy="5905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bg-BG" sz="1800" dirty="0">
                <a:latin typeface="Arial" panose="020B0604020202020204" pitchFamily="34" charset="0"/>
                <a:ea typeface="Verdana" panose="020B0604030504040204" pitchFamily="34" charset="0"/>
                <a:cs typeface="Arial" panose="020B0604020202020204" pitchFamily="34" charset="0"/>
              </a:rPr>
              <a:t>Преглед на националния сграден фонд</a:t>
            </a:r>
            <a:endParaRPr lang="bg-BG" altLang="en-US" sz="1800" dirty="0">
              <a:latin typeface="Arial" panose="020B0604020202020204" pitchFamily="34" charset="0"/>
              <a:ea typeface="Verdana" panose="020B0604030504040204" pitchFamily="34" charset="0"/>
              <a:cs typeface="Arial" panose="020B0604020202020204" pitchFamily="34" charset="0"/>
            </a:endParaRPr>
          </a:p>
        </p:txBody>
      </p:sp>
      <p:grpSp>
        <p:nvGrpSpPr>
          <p:cNvPr id="18" name="Group 17"/>
          <p:cNvGrpSpPr/>
          <p:nvPr/>
        </p:nvGrpSpPr>
        <p:grpSpPr>
          <a:xfrm>
            <a:off x="424542" y="1458686"/>
            <a:ext cx="7256417" cy="4784952"/>
            <a:chOff x="463315" y="973845"/>
            <a:chExt cx="8652747" cy="5267155"/>
          </a:xfrm>
        </p:grpSpPr>
        <p:grpSp>
          <p:nvGrpSpPr>
            <p:cNvPr id="19" name="Group 18"/>
            <p:cNvGrpSpPr/>
            <p:nvPr/>
          </p:nvGrpSpPr>
          <p:grpSpPr>
            <a:xfrm>
              <a:off x="467543" y="973845"/>
              <a:ext cx="8648519" cy="5267155"/>
              <a:chOff x="467543" y="973845"/>
              <a:chExt cx="8648519" cy="5267155"/>
            </a:xfrm>
          </p:grpSpPr>
          <p:pic>
            <p:nvPicPr>
              <p:cNvPr id="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3" y="973845"/>
                <a:ext cx="6008439" cy="52671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Right Brace 23"/>
              <p:cNvSpPr/>
              <p:nvPr/>
            </p:nvSpPr>
            <p:spPr>
              <a:xfrm>
                <a:off x="6223956" y="4005064"/>
                <a:ext cx="504055" cy="2196244"/>
              </a:xfrm>
              <a:prstGeom prst="rightBrace">
                <a:avLst/>
              </a:prstGeom>
              <a:noFill/>
              <a:ln>
                <a:solidFill>
                  <a:srgbClr val="083C6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Rectangle 4"/>
              <p:cNvSpPr txBox="1">
                <a:spLocks noChangeArrowheads="1"/>
              </p:cNvSpPr>
              <p:nvPr/>
            </p:nvSpPr>
            <p:spPr bwMode="auto">
              <a:xfrm>
                <a:off x="6914764" y="4698321"/>
                <a:ext cx="2201298" cy="930611"/>
              </a:xfrm>
              <a:prstGeom prst="rect">
                <a:avLst/>
              </a:prstGeom>
              <a:noFill/>
              <a:ln w="9525">
                <a:noFill/>
                <a:miter lim="800000"/>
                <a:headEnd/>
                <a:tailEnd/>
              </a:ln>
            </p:spPr>
            <p:txBody>
              <a:bodyPr/>
              <a:lstStyle/>
              <a:p>
                <a:pPr fontAlgn="base">
                  <a:spcBef>
                    <a:spcPct val="0"/>
                  </a:spcBef>
                  <a:spcAft>
                    <a:spcPct val="0"/>
                  </a:spcAft>
                  <a:defRPr/>
                </a:pPr>
                <a:r>
                  <a:rPr lang="bg-BG" b="1" dirty="0">
                    <a:solidFill>
                      <a:srgbClr val="002060"/>
                    </a:solidFill>
                  </a:rPr>
                  <a:t>91% </a:t>
                </a:r>
                <a:r>
                  <a:rPr lang="bg-BG" dirty="0">
                    <a:solidFill>
                      <a:srgbClr val="002060"/>
                    </a:solidFill>
                  </a:rPr>
                  <a:t>от необновените сгради</a:t>
                </a:r>
                <a:endParaRPr lang="ru-RU" dirty="0">
                  <a:solidFill>
                    <a:srgbClr val="002060"/>
                  </a:solidFill>
                </a:endParaRPr>
              </a:p>
            </p:txBody>
          </p:sp>
        </p:grpSp>
        <p:sp>
          <p:nvSpPr>
            <p:cNvPr id="20" name="Rectangle 4"/>
            <p:cNvSpPr txBox="1">
              <a:spLocks noChangeArrowheads="1"/>
            </p:cNvSpPr>
            <p:nvPr/>
          </p:nvSpPr>
          <p:spPr bwMode="auto">
            <a:xfrm>
              <a:off x="567159" y="5589240"/>
              <a:ext cx="5656796" cy="612068"/>
            </a:xfrm>
            <a:prstGeom prst="rect">
              <a:avLst/>
            </a:prstGeom>
            <a:noFill/>
            <a:ln w="9525">
              <a:noFill/>
              <a:miter lim="800000"/>
              <a:headEnd/>
              <a:tailEnd/>
            </a:ln>
          </p:spPr>
          <p:txBody>
            <a:bodyPr/>
            <a:lstStyle/>
            <a:p>
              <a:pPr fontAlgn="base">
                <a:spcBef>
                  <a:spcPct val="0"/>
                </a:spcBef>
                <a:spcAft>
                  <a:spcPct val="0"/>
                </a:spcAft>
                <a:defRPr/>
              </a:pPr>
              <a:r>
                <a:rPr lang="ru-RU" sz="1600" dirty="0"/>
                <a:t>&gt; 435 </a:t>
              </a:r>
              <a:r>
                <a:rPr lang="en-US" sz="1600" dirty="0"/>
                <a:t>kWh/m</a:t>
              </a:r>
              <a:r>
                <a:rPr lang="en-US" sz="1600" baseline="30000" dirty="0"/>
                <a:t>2</a:t>
              </a:r>
              <a:r>
                <a:rPr lang="ru-RU" sz="1600" dirty="0"/>
                <a:t> год. </a:t>
              </a:r>
              <a:r>
                <a:rPr lang="bg-BG" sz="1600" dirty="0"/>
                <a:t>първична енергия</a:t>
              </a:r>
            </a:p>
            <a:p>
              <a:pPr marL="1336675" fontAlgn="base">
                <a:spcBef>
                  <a:spcPct val="0"/>
                </a:spcBef>
                <a:spcAft>
                  <a:spcPct val="0"/>
                </a:spcAft>
                <a:defRPr/>
              </a:pPr>
              <a:r>
                <a:rPr lang="ru-RU" sz="1600" b="1" dirty="0"/>
                <a:t>18%</a:t>
              </a:r>
              <a:r>
                <a:rPr lang="ru-RU" sz="1600" dirty="0"/>
                <a:t> </a:t>
              </a:r>
            </a:p>
          </p:txBody>
        </p:sp>
        <p:sp>
          <p:nvSpPr>
            <p:cNvPr id="21" name="Rectangle 4"/>
            <p:cNvSpPr txBox="1">
              <a:spLocks noChangeArrowheads="1"/>
            </p:cNvSpPr>
            <p:nvPr/>
          </p:nvSpPr>
          <p:spPr bwMode="auto">
            <a:xfrm>
              <a:off x="463315" y="4797152"/>
              <a:ext cx="5760641" cy="612068"/>
            </a:xfrm>
            <a:prstGeom prst="rect">
              <a:avLst/>
            </a:prstGeom>
            <a:noFill/>
            <a:ln w="9525">
              <a:noFill/>
              <a:miter lim="800000"/>
              <a:headEnd/>
              <a:tailEnd/>
            </a:ln>
          </p:spPr>
          <p:txBody>
            <a:bodyPr/>
            <a:lstStyle/>
            <a:p>
              <a:pPr fontAlgn="base">
                <a:spcBef>
                  <a:spcPct val="0"/>
                </a:spcBef>
                <a:spcAft>
                  <a:spcPct val="0"/>
                </a:spcAft>
                <a:defRPr/>
              </a:pPr>
              <a:r>
                <a:rPr lang="ru-RU" dirty="0"/>
                <a:t>364-435 </a:t>
              </a:r>
              <a:r>
                <a:rPr lang="en-US" dirty="0"/>
                <a:t>kWh/m</a:t>
              </a:r>
              <a:r>
                <a:rPr lang="en-US" baseline="30000" dirty="0"/>
                <a:t>2</a:t>
              </a:r>
              <a:r>
                <a:rPr lang="ru-RU" dirty="0"/>
                <a:t> год. </a:t>
              </a:r>
              <a:r>
                <a:rPr lang="bg-BG" sz="1600" dirty="0"/>
                <a:t>първична</a:t>
              </a:r>
              <a:r>
                <a:rPr lang="bg-BG" dirty="0"/>
                <a:t> енергия</a:t>
              </a:r>
            </a:p>
            <a:p>
              <a:pPr marL="1336675" fontAlgn="base">
                <a:spcBef>
                  <a:spcPct val="0"/>
                </a:spcBef>
                <a:spcAft>
                  <a:spcPct val="0"/>
                </a:spcAft>
                <a:defRPr/>
              </a:pPr>
              <a:r>
                <a:rPr lang="ru-RU" b="1" dirty="0"/>
                <a:t>34%</a:t>
              </a:r>
            </a:p>
          </p:txBody>
        </p:sp>
        <p:sp>
          <p:nvSpPr>
            <p:cNvPr id="22" name="Rectangle 4"/>
            <p:cNvSpPr txBox="1">
              <a:spLocks noChangeArrowheads="1"/>
            </p:cNvSpPr>
            <p:nvPr/>
          </p:nvSpPr>
          <p:spPr bwMode="auto">
            <a:xfrm>
              <a:off x="475220" y="4041068"/>
              <a:ext cx="5760641" cy="612068"/>
            </a:xfrm>
            <a:prstGeom prst="rect">
              <a:avLst/>
            </a:prstGeom>
            <a:noFill/>
            <a:ln w="9525">
              <a:noFill/>
              <a:miter lim="800000"/>
              <a:headEnd/>
              <a:tailEnd/>
            </a:ln>
          </p:spPr>
          <p:txBody>
            <a:bodyPr/>
            <a:lstStyle/>
            <a:p>
              <a:pPr fontAlgn="base">
                <a:spcBef>
                  <a:spcPct val="0"/>
                </a:spcBef>
                <a:spcAft>
                  <a:spcPct val="0"/>
                </a:spcAft>
                <a:defRPr/>
              </a:pPr>
              <a:r>
                <a:rPr lang="ru-RU" sz="1600" dirty="0"/>
                <a:t>291-363 </a:t>
              </a:r>
              <a:r>
                <a:rPr lang="en-US" sz="1600" dirty="0"/>
                <a:t>kWh/m</a:t>
              </a:r>
              <a:r>
                <a:rPr lang="en-US" sz="1600" baseline="30000" dirty="0"/>
                <a:t>2</a:t>
              </a:r>
              <a:r>
                <a:rPr lang="ru-RU" sz="1600" dirty="0"/>
                <a:t> год. </a:t>
              </a:r>
              <a:r>
                <a:rPr lang="bg-BG" sz="1600" dirty="0"/>
                <a:t>първична енергия</a:t>
              </a:r>
            </a:p>
            <a:p>
              <a:pPr marL="1247775" fontAlgn="base">
                <a:spcBef>
                  <a:spcPct val="0"/>
                </a:spcBef>
                <a:spcAft>
                  <a:spcPct val="0"/>
                </a:spcAft>
                <a:defRPr/>
              </a:pPr>
              <a:r>
                <a:rPr lang="ru-RU" sz="1600" b="1" dirty="0"/>
                <a:t>39%</a:t>
              </a:r>
            </a:p>
          </p:txBody>
        </p:sp>
      </p:grpSp>
      <p:sp>
        <p:nvSpPr>
          <p:cNvPr id="8" name="Rectangle 7"/>
          <p:cNvSpPr/>
          <p:nvPr/>
        </p:nvSpPr>
        <p:spPr>
          <a:xfrm>
            <a:off x="3825387" y="1299621"/>
            <a:ext cx="5113248" cy="1877437"/>
          </a:xfrm>
          <a:prstGeom prst="rect">
            <a:avLst/>
          </a:prstGeom>
        </p:spPr>
        <p:txBody>
          <a:bodyPr wrap="square">
            <a:spAutoFit/>
          </a:bodyPr>
          <a:lstStyle/>
          <a:p>
            <a:pPr algn="just"/>
            <a:r>
              <a:rPr lang="bg-BG" sz="1600" dirty="0">
                <a:solidFill>
                  <a:srgbClr val="002060"/>
                </a:solidFill>
              </a:rPr>
              <a:t>Разпределение по клас на енергопотребление</a:t>
            </a:r>
            <a:r>
              <a:rPr lang="en-US" sz="1600" dirty="0">
                <a:solidFill>
                  <a:srgbClr val="002060"/>
                </a:solidFill>
              </a:rPr>
              <a:t> – </a:t>
            </a:r>
            <a:r>
              <a:rPr lang="bg-BG" sz="1600" dirty="0">
                <a:solidFill>
                  <a:srgbClr val="002060"/>
                </a:solidFill>
              </a:rPr>
              <a:t>жилищни сгради </a:t>
            </a:r>
            <a:endParaRPr lang="en-US" sz="1600" dirty="0">
              <a:solidFill>
                <a:srgbClr val="002060"/>
              </a:solidFill>
            </a:endParaRPr>
          </a:p>
          <a:p>
            <a:pPr algn="just"/>
            <a:endParaRPr lang="bg-BG" sz="1400" dirty="0">
              <a:solidFill>
                <a:srgbClr val="002060"/>
              </a:solidFill>
            </a:endParaRPr>
          </a:p>
          <a:p>
            <a:pPr algn="just"/>
            <a:r>
              <a:rPr lang="bg-BG" sz="1400" dirty="0">
                <a:solidFill>
                  <a:srgbClr val="002060"/>
                </a:solidFill>
              </a:rPr>
              <a:t>Не се установява съществена зависимост между разхода на енергия на жилищните сгради, от една страна, и годината на въвеждане в експлоатация и строителната система, от друга.</a:t>
            </a:r>
            <a:endParaRPr lang="bg-BG" altLang="en-US" sz="1400" dirty="0">
              <a:solidFill>
                <a:srgbClr val="002060"/>
              </a:solidFill>
            </a:endParaRPr>
          </a:p>
          <a:p>
            <a:pPr algn="just"/>
            <a:endParaRPr lang="bg-BG" altLang="en-US" sz="1400" dirty="0">
              <a:solidFill>
                <a:srgbClr val="000099"/>
              </a:solidFill>
            </a:endParaRPr>
          </a:p>
        </p:txBody>
      </p:sp>
    </p:spTree>
    <p:extLst>
      <p:ext uri="{BB962C8B-B14F-4D97-AF65-F5344CB8AC3E}">
        <p14:creationId xmlns:p14="http://schemas.microsoft.com/office/powerpoint/2010/main" val="2247101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en-US" sz="1800" dirty="0">
                <a:latin typeface="Arial" panose="020B0604020202020204" pitchFamily="34" charset="0"/>
                <a:ea typeface="Verdana" panose="020B0604030504040204" pitchFamily="34" charset="0"/>
                <a:cs typeface="Arial" panose="020B0604020202020204" pitchFamily="34" charset="0"/>
              </a:rPr>
              <a:t>РЕШЕНИЕ  и  ПОЛЗИ</a:t>
            </a:r>
            <a:endParaRPr lang="en-US" sz="1800" dirty="0">
              <a:solidFill>
                <a:srgbClr val="7030A0"/>
              </a:solidFill>
            </a:endParaRPr>
          </a:p>
        </p:txBody>
      </p:sp>
      <p:sp>
        <p:nvSpPr>
          <p:cNvPr id="3" name="Content Placeholder 2"/>
          <p:cNvSpPr>
            <a:spLocks noGrp="1"/>
          </p:cNvSpPr>
          <p:nvPr>
            <p:ph idx="1"/>
          </p:nvPr>
        </p:nvSpPr>
        <p:spPr>
          <a:xfrm>
            <a:off x="785815" y="1268416"/>
            <a:ext cx="7900986" cy="4857750"/>
          </a:xfrm>
        </p:spPr>
        <p:txBody>
          <a:bodyPr/>
          <a:lstStyle/>
          <a:p>
            <a:pPr marL="509588" lvl="2" indent="0" algn="ctr">
              <a:buNone/>
            </a:pPr>
            <a:r>
              <a:rPr lang="bg-BG" sz="1800" dirty="0">
                <a:solidFill>
                  <a:srgbClr val="002060"/>
                </a:solidFill>
              </a:rPr>
              <a:t>Приоритетната целева група са сградите с най-</a:t>
            </a:r>
          </a:p>
          <a:p>
            <a:pPr marL="509588" lvl="2" indent="0" algn="ctr">
              <a:buNone/>
            </a:pPr>
            <a:r>
              <a:rPr lang="bg-BG" sz="1800" dirty="0">
                <a:solidFill>
                  <a:srgbClr val="002060"/>
                </a:solidFill>
              </a:rPr>
              <a:t>лоши енергийни характеристики от </a:t>
            </a:r>
          </a:p>
          <a:p>
            <a:pPr marL="509588" lvl="2" indent="0" algn="ctr">
              <a:buNone/>
            </a:pPr>
            <a:r>
              <a:rPr lang="bg-BG" sz="1800" dirty="0">
                <a:solidFill>
                  <a:srgbClr val="002060"/>
                </a:solidFill>
              </a:rPr>
              <a:t>клас </a:t>
            </a:r>
            <a:r>
              <a:rPr lang="en-US" sz="1800" dirty="0">
                <a:solidFill>
                  <a:srgbClr val="002060"/>
                </a:solidFill>
              </a:rPr>
              <a:t>E</a:t>
            </a:r>
            <a:r>
              <a:rPr lang="ru-RU" sz="1800" dirty="0">
                <a:solidFill>
                  <a:srgbClr val="002060"/>
                </a:solidFill>
              </a:rPr>
              <a:t>, </a:t>
            </a:r>
            <a:r>
              <a:rPr lang="en-US" sz="1800" dirty="0">
                <a:solidFill>
                  <a:srgbClr val="002060"/>
                </a:solidFill>
              </a:rPr>
              <a:t>F</a:t>
            </a:r>
            <a:r>
              <a:rPr lang="ru-RU" sz="1800" dirty="0">
                <a:solidFill>
                  <a:srgbClr val="002060"/>
                </a:solidFill>
              </a:rPr>
              <a:t>и </a:t>
            </a:r>
            <a:r>
              <a:rPr lang="en-US" sz="1800" dirty="0">
                <a:solidFill>
                  <a:srgbClr val="002060"/>
                </a:solidFill>
              </a:rPr>
              <a:t>G</a:t>
            </a:r>
            <a:r>
              <a:rPr lang="bg-BG" sz="1800" dirty="0">
                <a:solidFill>
                  <a:srgbClr val="002060"/>
                </a:solidFill>
              </a:rPr>
              <a:t>.</a:t>
            </a:r>
          </a:p>
          <a:p>
            <a:pPr marL="509588" lvl="2" indent="0" algn="ctr">
              <a:buNone/>
            </a:pPr>
            <a:endParaRPr lang="bg-BG" sz="1800" b="1" dirty="0"/>
          </a:p>
          <a:p>
            <a:r>
              <a:rPr lang="bg-BG" sz="1800" b="1" dirty="0">
                <a:solidFill>
                  <a:srgbClr val="002060"/>
                </a:solidFill>
              </a:rPr>
              <a:t>Екологични ползи </a:t>
            </a:r>
            <a:endParaRPr lang="bg-BG" sz="1800" dirty="0">
              <a:solidFill>
                <a:srgbClr val="002060"/>
              </a:solidFill>
            </a:endParaRPr>
          </a:p>
          <a:p>
            <a:pPr>
              <a:buFont typeface="Courier New" panose="02070309020205020404" pitchFamily="49" charset="0"/>
              <a:buChar char="o"/>
            </a:pPr>
            <a:r>
              <a:rPr lang="ru-RU" sz="1800" dirty="0">
                <a:solidFill>
                  <a:srgbClr val="002060"/>
                </a:solidFill>
              </a:rPr>
              <a:t>Намалени емисии на парникови газове - 1 307 kt CO2екв; </a:t>
            </a:r>
          </a:p>
          <a:p>
            <a:pPr>
              <a:buFont typeface="Courier New" panose="02070309020205020404" pitchFamily="49" charset="0"/>
              <a:buChar char="o"/>
            </a:pPr>
            <a:r>
              <a:rPr lang="ru-RU" sz="1800" dirty="0">
                <a:solidFill>
                  <a:srgbClr val="002060"/>
                </a:solidFill>
              </a:rPr>
              <a:t>Борба с местното замърсяване на въздуха </a:t>
            </a:r>
            <a:endParaRPr lang="en-US" sz="1800" dirty="0">
              <a:solidFill>
                <a:srgbClr val="002060"/>
              </a:solidFill>
            </a:endParaRPr>
          </a:p>
          <a:p>
            <a:r>
              <a:rPr lang="bg-BG" sz="1800" b="1" dirty="0">
                <a:solidFill>
                  <a:srgbClr val="002060"/>
                </a:solidFill>
              </a:rPr>
              <a:t>Социални ползи </a:t>
            </a:r>
            <a:endParaRPr lang="bg-BG" sz="1800" dirty="0">
              <a:solidFill>
                <a:srgbClr val="002060"/>
              </a:solidFill>
            </a:endParaRPr>
          </a:p>
          <a:p>
            <a:pPr>
              <a:buFont typeface="Courier New" panose="02070309020205020404" pitchFamily="49" charset="0"/>
              <a:buChar char="o"/>
            </a:pPr>
            <a:r>
              <a:rPr lang="ru-RU" sz="1800" dirty="0">
                <a:solidFill>
                  <a:srgbClr val="002060"/>
                </a:solidFill>
              </a:rPr>
              <a:t>Увеличение на дохода на домакинствата;</a:t>
            </a:r>
          </a:p>
          <a:p>
            <a:pPr>
              <a:buFont typeface="Courier New" panose="02070309020205020404" pitchFamily="49" charset="0"/>
              <a:buChar char="o"/>
            </a:pPr>
            <a:r>
              <a:rPr lang="bg-BG" sz="1800" dirty="0">
                <a:solidFill>
                  <a:srgbClr val="002060"/>
                </a:solidFill>
              </a:rPr>
              <a:t>Намаляване енергийната бедност;</a:t>
            </a:r>
          </a:p>
          <a:p>
            <a:pPr>
              <a:buFont typeface="Courier New" panose="02070309020205020404" pitchFamily="49" charset="0"/>
              <a:buChar char="o"/>
            </a:pPr>
            <a:r>
              <a:rPr lang="bg-BG" sz="1800" dirty="0">
                <a:solidFill>
                  <a:srgbClr val="002060"/>
                </a:solidFill>
              </a:rPr>
              <a:t>Ползи за здравето </a:t>
            </a:r>
            <a:endParaRPr lang="en-US" sz="1800" dirty="0">
              <a:solidFill>
                <a:srgbClr val="002060"/>
              </a:solidFill>
            </a:endParaRPr>
          </a:p>
          <a:p>
            <a:r>
              <a:rPr lang="bg-BG" sz="1800" b="1" dirty="0">
                <a:solidFill>
                  <a:srgbClr val="002060"/>
                </a:solidFill>
              </a:rPr>
              <a:t>Икономически ползи </a:t>
            </a:r>
            <a:endParaRPr lang="bg-BG" sz="1800" dirty="0">
              <a:solidFill>
                <a:srgbClr val="002060"/>
              </a:solidFill>
            </a:endParaRPr>
          </a:p>
          <a:p>
            <a:pPr>
              <a:buFont typeface="Courier New" panose="02070309020205020404" pitchFamily="49" charset="0"/>
              <a:buChar char="o"/>
            </a:pPr>
            <a:r>
              <a:rPr lang="bg-BG" sz="1800" dirty="0">
                <a:solidFill>
                  <a:srgbClr val="002060"/>
                </a:solidFill>
              </a:rPr>
              <a:t>Конкурентоспособност;</a:t>
            </a:r>
          </a:p>
          <a:p>
            <a:pPr>
              <a:buFont typeface="Courier New" panose="02070309020205020404" pitchFamily="49" charset="0"/>
              <a:buChar char="o"/>
            </a:pPr>
            <a:r>
              <a:rPr lang="ru-RU" sz="1800" dirty="0">
                <a:solidFill>
                  <a:srgbClr val="002060"/>
                </a:solidFill>
              </a:rPr>
              <a:t>Създаване и поддържане на 17 600 нови работни места 2021-2030 г.;</a:t>
            </a:r>
          </a:p>
          <a:p>
            <a:pPr>
              <a:buFont typeface="Courier New" panose="02070309020205020404" pitchFamily="49" charset="0"/>
              <a:buChar char="o"/>
            </a:pPr>
            <a:r>
              <a:rPr lang="ru-RU" sz="1800" dirty="0">
                <a:solidFill>
                  <a:srgbClr val="002060"/>
                </a:solidFill>
              </a:rPr>
              <a:t>Допълнителен годишен ръст на БВП от 557 мил. лева към 2030 г. </a:t>
            </a:r>
          </a:p>
          <a:p>
            <a:pPr marL="0" indent="0">
              <a:buNone/>
            </a:pPr>
            <a:endParaRPr lang="en-US" dirty="0"/>
          </a:p>
          <a:p>
            <a:endParaRPr lang="en-US" dirty="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25</a:t>
            </a:fld>
            <a:endParaRPr lang="en-US" altLang="en-US"/>
          </a:p>
        </p:txBody>
      </p:sp>
    </p:spTree>
    <p:extLst>
      <p:ext uri="{BB962C8B-B14F-4D97-AF65-F5344CB8AC3E}">
        <p14:creationId xmlns:p14="http://schemas.microsoft.com/office/powerpoint/2010/main" val="1751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71550" y="476250"/>
            <a:ext cx="8280400" cy="735013"/>
          </a:xfrm>
        </p:spPr>
        <p:txBody>
          <a:bodyPr/>
          <a:lstStyle/>
          <a:p>
            <a:r>
              <a:rPr lang="ru-RU" altLang="bg-BG"/>
              <a:t>СРОКОВЕ НА ВАЛИДНОСТ НА СЕРТИФИКАТА ЗА </a:t>
            </a:r>
            <a:br>
              <a:rPr lang="ru-RU" altLang="bg-BG"/>
            </a:br>
            <a:r>
              <a:rPr lang="ru-RU" altLang="bg-BG"/>
              <a:t>ЕНЕРГИЙНИ ХАРАКТЕРИСТИКИ НА </a:t>
            </a:r>
            <a:r>
              <a:rPr lang="ru-RU" altLang="bg-BG">
                <a:solidFill>
                  <a:srgbClr val="FF0000"/>
                </a:solidFill>
              </a:rPr>
              <a:t>СГРАДА В ЕКСПЛОАТАЦИЯ</a:t>
            </a:r>
            <a:endParaRPr lang="en-US" altLang="bg-BG">
              <a:solidFill>
                <a:srgbClr val="FF0000"/>
              </a:solidFill>
            </a:endParaRPr>
          </a:p>
        </p:txBody>
      </p:sp>
      <p:sp>
        <p:nvSpPr>
          <p:cNvPr id="3" name="Content Placeholder 2"/>
          <p:cNvSpPr>
            <a:spLocks noGrp="1"/>
          </p:cNvSpPr>
          <p:nvPr>
            <p:ph idx="1"/>
          </p:nvPr>
        </p:nvSpPr>
        <p:spPr>
          <a:xfrm>
            <a:off x="641350" y="2105025"/>
            <a:ext cx="8178800" cy="3484563"/>
          </a:xfrm>
        </p:spPr>
        <p:txBody>
          <a:bodyPr/>
          <a:lstStyle/>
          <a:p>
            <a:pPr marL="0" indent="0" algn="just">
              <a:buFont typeface="Wingdings" panose="05000000000000000000" pitchFamily="2" charset="2"/>
              <a:buNone/>
              <a:defRPr/>
            </a:pPr>
            <a:r>
              <a:rPr lang="ru-RU" dirty="0">
                <a:solidFill>
                  <a:srgbClr val="002060"/>
                </a:solidFill>
              </a:rPr>
              <a:t>СРОКОВЕТЕ СА </a:t>
            </a:r>
            <a:r>
              <a:rPr lang="ru-RU" dirty="0">
                <a:solidFill>
                  <a:srgbClr val="FF0000"/>
                </a:solidFill>
              </a:rPr>
              <a:t>ОБВЪРЗАНИ С ДОСТИГНАТИЯ КЛАС НА ЕНЕРГОПОТРЕБЛЕНИЕ</a:t>
            </a:r>
            <a:r>
              <a:rPr lang="ru-RU" dirty="0">
                <a:solidFill>
                  <a:srgbClr val="000099"/>
                </a:solidFill>
              </a:rPr>
              <a:t>, </a:t>
            </a:r>
          </a:p>
          <a:p>
            <a:pPr marL="0" indent="0" algn="just">
              <a:buFont typeface="Wingdings" panose="05000000000000000000" pitchFamily="2" charset="2"/>
              <a:buNone/>
              <a:defRPr/>
            </a:pPr>
            <a:r>
              <a:rPr lang="ru-RU" dirty="0">
                <a:solidFill>
                  <a:srgbClr val="002060"/>
                </a:solidFill>
              </a:rPr>
              <a:t>А</a:t>
            </a:r>
            <a:r>
              <a:rPr lang="ru-RU" dirty="0">
                <a:solidFill>
                  <a:srgbClr val="000099"/>
                </a:solidFill>
              </a:rPr>
              <a:t> </a:t>
            </a:r>
            <a:r>
              <a:rPr lang="ru-RU" dirty="0">
                <a:solidFill>
                  <a:srgbClr val="002060"/>
                </a:solidFill>
              </a:rPr>
              <a:t>НЕ С ДОСЕГАШНИЯ КРИТЕРИЙ „ВЪЗРАСТ“ НА СГРАДИТЕ</a:t>
            </a:r>
            <a:r>
              <a:rPr lang="en-US" dirty="0">
                <a:solidFill>
                  <a:srgbClr val="002060"/>
                </a:solidFill>
              </a:rPr>
              <a:t>:</a:t>
            </a:r>
            <a:endParaRPr lang="ru-RU" dirty="0">
              <a:solidFill>
                <a:srgbClr val="002060"/>
              </a:solidFill>
            </a:endParaRPr>
          </a:p>
          <a:p>
            <a:pPr marL="0" indent="0" algn="ctr">
              <a:buFont typeface="Wingdings" panose="05000000000000000000" pitchFamily="2" charset="2"/>
              <a:buNone/>
              <a:defRPr/>
            </a:pPr>
            <a:endParaRPr lang="ru-RU" dirty="0">
              <a:solidFill>
                <a:srgbClr val="000099"/>
              </a:solidFill>
            </a:endParaRPr>
          </a:p>
          <a:p>
            <a:pPr>
              <a:buFont typeface="Wingdings" panose="05000000000000000000" pitchFamily="2" charset="2"/>
              <a:buChar char="Ø"/>
              <a:defRPr/>
            </a:pPr>
            <a:r>
              <a:rPr lang="ru-RU" dirty="0">
                <a:solidFill>
                  <a:srgbClr val="002060"/>
                </a:solidFill>
              </a:rPr>
              <a:t>СГРАДИ С КЛАС НА ЕНЕРГОПОТРЕБЛЕНИЕ “А” -10 години;</a:t>
            </a:r>
          </a:p>
          <a:p>
            <a:pPr>
              <a:buFont typeface="Wingdings" panose="05000000000000000000" pitchFamily="2" charset="2"/>
              <a:buChar char="Ø"/>
              <a:defRPr/>
            </a:pPr>
            <a:r>
              <a:rPr lang="ru-RU" dirty="0">
                <a:solidFill>
                  <a:srgbClr val="002060"/>
                </a:solidFill>
              </a:rPr>
              <a:t>СГРАДИ С КЛАС НА ЕНЕРГОПОТРЕБЛЕНИЕ “B” - 8 години;</a:t>
            </a:r>
          </a:p>
          <a:p>
            <a:pPr>
              <a:buFont typeface="Wingdings" panose="05000000000000000000" pitchFamily="2" charset="2"/>
              <a:buChar char="Ø"/>
              <a:defRPr/>
            </a:pPr>
            <a:r>
              <a:rPr lang="ru-RU" dirty="0">
                <a:solidFill>
                  <a:srgbClr val="002060"/>
                </a:solidFill>
              </a:rPr>
              <a:t>СГРАДИ С КЛАС НА ЕНЕРГОПОТРЕБЛЕНИЕ “C” - 6 години;</a:t>
            </a:r>
          </a:p>
          <a:p>
            <a:pPr>
              <a:buFont typeface="Wingdings" panose="05000000000000000000" pitchFamily="2" charset="2"/>
              <a:buChar char="Ø"/>
              <a:defRPr/>
            </a:pPr>
            <a:r>
              <a:rPr lang="ru-RU" dirty="0">
                <a:solidFill>
                  <a:srgbClr val="002060"/>
                </a:solidFill>
              </a:rPr>
              <a:t>СГРАДИ С КЛАС “D”; “E”; “F” и “G” - 4 години.</a:t>
            </a:r>
            <a:endParaRPr lang="en-US" dirty="0">
              <a:solidFill>
                <a:srgbClr val="002060"/>
              </a:solidFill>
            </a:endParaRPr>
          </a:p>
        </p:txBody>
      </p:sp>
      <p:sp>
        <p:nvSpPr>
          <p:cNvPr id="19460"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0114B8-9018-4FAA-B736-DA625AC6C162}" type="slidenum">
              <a:rPr lang="en-US" altLang="en-US" smtClean="0"/>
              <a:pPr/>
              <a:t>26</a:t>
            </a:fld>
            <a:endParaRPr lang="en-US" altLang="en-US"/>
          </a:p>
        </p:txBody>
      </p:sp>
    </p:spTree>
    <p:extLst>
      <p:ext uri="{BB962C8B-B14F-4D97-AF65-F5344CB8AC3E}">
        <p14:creationId xmlns:p14="http://schemas.microsoft.com/office/powerpoint/2010/main" val="4067278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3" y="533403"/>
            <a:ext cx="7499351" cy="617542"/>
          </a:xfrm>
        </p:spPr>
        <p:txBody>
          <a:bodyPr/>
          <a:lstStyle/>
          <a:p>
            <a:r>
              <a:rPr lang="bg-BG" sz="1800" dirty="0"/>
              <a:t>Данни от годишните отчети по ЗЕЕ </a:t>
            </a:r>
            <a:endParaRPr lang="en-US" sz="1800" dirty="0"/>
          </a:p>
        </p:txBody>
      </p:sp>
      <p:sp>
        <p:nvSpPr>
          <p:cNvPr id="3" name="Content Placeholder 2"/>
          <p:cNvSpPr>
            <a:spLocks noGrp="1"/>
          </p:cNvSpPr>
          <p:nvPr>
            <p:ph idx="1"/>
          </p:nvPr>
        </p:nvSpPr>
        <p:spPr>
          <a:xfrm>
            <a:off x="785815" y="1268416"/>
            <a:ext cx="7785100" cy="4857750"/>
          </a:xfrm>
        </p:spPr>
        <p:txBody>
          <a:bodyPr/>
          <a:lstStyle/>
          <a:p>
            <a:pPr marL="0" lvl="0" indent="0" algn="ctr">
              <a:buNone/>
            </a:pPr>
            <a:r>
              <a:rPr lang="bg-BG" sz="1800" b="1" i="1" dirty="0">
                <a:solidFill>
                  <a:srgbClr val="002060"/>
                </a:solidFill>
              </a:rPr>
              <a:t>Област СМОЛЯН</a:t>
            </a:r>
            <a:endParaRPr lang="en-US" sz="1800" dirty="0">
              <a:solidFill>
                <a:srgbClr val="002060"/>
              </a:solidFill>
            </a:endParaRPr>
          </a:p>
          <a:p>
            <a:pPr marL="0" indent="0">
              <a:buNone/>
            </a:pPr>
            <a:r>
              <a:rPr lang="bg-BG" sz="1800" dirty="0">
                <a:solidFill>
                  <a:srgbClr val="002060"/>
                </a:solidFill>
              </a:rPr>
              <a:t>През 2023</a:t>
            </a:r>
            <a:r>
              <a:rPr lang="en-US" sz="1800" dirty="0">
                <a:solidFill>
                  <a:srgbClr val="002060"/>
                </a:solidFill>
              </a:rPr>
              <a:t> </a:t>
            </a:r>
            <a:r>
              <a:rPr lang="bg-BG" sz="1800" dirty="0">
                <a:solidFill>
                  <a:srgbClr val="002060"/>
                </a:solidFill>
              </a:rPr>
              <a:t>г. ЕСМ по сграден фонд са извършени в </a:t>
            </a:r>
            <a:r>
              <a:rPr lang="bg-BG" sz="1800" i="1" dirty="0">
                <a:solidFill>
                  <a:srgbClr val="002060"/>
                </a:solidFill>
              </a:rPr>
              <a:t>5</a:t>
            </a:r>
            <a:r>
              <a:rPr lang="bg-BG" sz="1800" dirty="0">
                <a:solidFill>
                  <a:srgbClr val="002060"/>
                </a:solidFill>
              </a:rPr>
              <a:t> общини: </a:t>
            </a:r>
          </a:p>
          <a:p>
            <a:pPr marL="0" indent="0">
              <a:buNone/>
            </a:pPr>
            <a:r>
              <a:rPr lang="bg-BG" sz="1800" b="1" i="1" dirty="0">
                <a:solidFill>
                  <a:srgbClr val="002060"/>
                </a:solidFill>
              </a:rPr>
              <a:t>Доспат, Баните, Златоград, Чепеларе и Смолян.</a:t>
            </a:r>
          </a:p>
          <a:p>
            <a:pPr marL="0" indent="0">
              <a:buNone/>
            </a:pPr>
            <a:r>
              <a:rPr lang="bg-BG" sz="1800" dirty="0">
                <a:solidFill>
                  <a:srgbClr val="002060"/>
                </a:solidFill>
              </a:rPr>
              <a:t>Извършени са </a:t>
            </a:r>
            <a:r>
              <a:rPr lang="bg-BG" sz="1800" b="1" dirty="0">
                <a:solidFill>
                  <a:srgbClr val="002060"/>
                </a:solidFill>
              </a:rPr>
              <a:t>22 бр. ЕСМ </a:t>
            </a:r>
            <a:r>
              <a:rPr lang="bg-BG" sz="1800" dirty="0">
                <a:solidFill>
                  <a:srgbClr val="002060"/>
                </a:solidFill>
              </a:rPr>
              <a:t>в </a:t>
            </a:r>
            <a:r>
              <a:rPr lang="bg-BG" sz="1800" b="1" dirty="0">
                <a:solidFill>
                  <a:srgbClr val="002060"/>
                </a:solidFill>
              </a:rPr>
              <a:t>8 общински сгради </a:t>
            </a:r>
            <a:r>
              <a:rPr lang="bg-BG" sz="1800" dirty="0">
                <a:solidFill>
                  <a:srgbClr val="002060"/>
                </a:solidFill>
              </a:rPr>
              <a:t>с обща </a:t>
            </a:r>
            <a:r>
              <a:rPr lang="bg-BG" sz="1800" b="1" dirty="0">
                <a:solidFill>
                  <a:srgbClr val="002060"/>
                </a:solidFill>
              </a:rPr>
              <a:t>РЗП 5 926 м</a:t>
            </a:r>
            <a:r>
              <a:rPr lang="bg-BG" sz="1800" b="1" baseline="30000" dirty="0">
                <a:solidFill>
                  <a:srgbClr val="002060"/>
                </a:solidFill>
              </a:rPr>
              <a:t>2</a:t>
            </a:r>
          </a:p>
          <a:p>
            <a:pPr marL="0" indent="0">
              <a:buNone/>
            </a:pPr>
            <a:r>
              <a:rPr lang="bg-BG" sz="1800" dirty="0">
                <a:solidFill>
                  <a:srgbClr val="002060"/>
                </a:solidFill>
              </a:rPr>
              <a:t>През 2023</a:t>
            </a:r>
            <a:r>
              <a:rPr lang="en-US" sz="1800" dirty="0">
                <a:solidFill>
                  <a:srgbClr val="002060"/>
                </a:solidFill>
              </a:rPr>
              <a:t> </a:t>
            </a:r>
            <a:r>
              <a:rPr lang="bg-BG" sz="1800" dirty="0">
                <a:solidFill>
                  <a:srgbClr val="002060"/>
                </a:solidFill>
              </a:rPr>
              <a:t>г. няма  извършени обследвания на сгради и УО.</a:t>
            </a:r>
            <a:endParaRPr lang="en-US" sz="1800" dirty="0">
              <a:solidFill>
                <a:srgbClr val="002060"/>
              </a:solidFill>
            </a:endParaRPr>
          </a:p>
          <a:p>
            <a:pPr marL="0" indent="0">
              <a:buNone/>
            </a:pPr>
            <a:endParaRPr lang="en-US" sz="1800" dirty="0"/>
          </a:p>
          <a:p>
            <a:pPr marL="0" indent="0">
              <a:buNone/>
            </a:pPr>
            <a:endParaRPr lang="bg-BG" sz="1800" b="1" i="1" dirty="0"/>
          </a:p>
          <a:p>
            <a:pPr marL="0" indent="0">
              <a:buNone/>
            </a:pPr>
            <a:endParaRPr lang="en-US" sz="1800" dirty="0"/>
          </a:p>
        </p:txBody>
      </p:sp>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27</a:t>
            </a:fld>
            <a:endParaRPr lang="en-US" altLang="en-US"/>
          </a:p>
        </p:txBody>
      </p:sp>
      <p:graphicFrame>
        <p:nvGraphicFramePr>
          <p:cNvPr id="5" name="Table 4"/>
          <p:cNvGraphicFramePr>
            <a:graphicFrameLocks noGrp="1"/>
          </p:cNvGraphicFramePr>
          <p:nvPr>
            <p:extLst>
              <p:ext uri="{D42A27DB-BD31-4B8C-83A1-F6EECF244321}">
                <p14:modId xmlns:p14="http://schemas.microsoft.com/office/powerpoint/2010/main" val="3171738679"/>
              </p:ext>
            </p:extLst>
          </p:nvPr>
        </p:nvGraphicFramePr>
        <p:xfrm>
          <a:off x="1328739" y="3440113"/>
          <a:ext cx="6291261" cy="2686052"/>
        </p:xfrm>
        <a:graphic>
          <a:graphicData uri="http://schemas.openxmlformats.org/drawingml/2006/table">
            <a:tbl>
              <a:tblPr firstRow="1" firstCol="1" bandRow="1">
                <a:tableStyleId>{5C22544A-7EE6-4342-B048-85BDC9FD1C3A}</a:tableStyleId>
              </a:tblPr>
              <a:tblGrid>
                <a:gridCol w="2096625">
                  <a:extLst>
                    <a:ext uri="{9D8B030D-6E8A-4147-A177-3AD203B41FA5}">
                      <a16:colId xmlns:a16="http://schemas.microsoft.com/office/drawing/2014/main" val="233608813"/>
                    </a:ext>
                  </a:extLst>
                </a:gridCol>
                <a:gridCol w="2097318">
                  <a:extLst>
                    <a:ext uri="{9D8B030D-6E8A-4147-A177-3AD203B41FA5}">
                      <a16:colId xmlns:a16="http://schemas.microsoft.com/office/drawing/2014/main" val="933189889"/>
                    </a:ext>
                  </a:extLst>
                </a:gridCol>
                <a:gridCol w="2097318">
                  <a:extLst>
                    <a:ext uri="{9D8B030D-6E8A-4147-A177-3AD203B41FA5}">
                      <a16:colId xmlns:a16="http://schemas.microsoft.com/office/drawing/2014/main" val="3963628172"/>
                    </a:ext>
                  </a:extLst>
                </a:gridCol>
              </a:tblGrid>
              <a:tr h="315898">
                <a:tc>
                  <a:txBody>
                    <a:bodyPr/>
                    <a:lstStyle/>
                    <a:p>
                      <a:pPr algn="ctr">
                        <a:lnSpc>
                          <a:spcPct val="115000"/>
                        </a:lnSpc>
                        <a:spcAft>
                          <a:spcPts val="6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200" dirty="0">
                          <a:effectLst/>
                        </a:rPr>
                        <a:t>2022</a:t>
                      </a:r>
                      <a:r>
                        <a:rPr lang="en-US" sz="1200" dirty="0">
                          <a:effectLst/>
                        </a:rPr>
                        <a:t> </a:t>
                      </a:r>
                      <a:r>
                        <a:rPr lang="bg-BG" sz="1200" dirty="0">
                          <a:effectLst/>
                        </a:rPr>
                        <a:t>г</a:t>
                      </a:r>
                      <a:r>
                        <a:rPr lang="en-US" sz="12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200" dirty="0">
                          <a:effectLst/>
                        </a:rPr>
                        <a:t>2023 г</a:t>
                      </a:r>
                      <a:r>
                        <a:rPr lang="en-US" sz="12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2340073"/>
                  </a:ext>
                </a:extLst>
              </a:tr>
              <a:tr h="315898">
                <a:tc>
                  <a:txBody>
                    <a:bodyPr/>
                    <a:lstStyle/>
                    <a:p>
                      <a:pPr algn="ctr">
                        <a:lnSpc>
                          <a:spcPct val="115000"/>
                        </a:lnSpc>
                        <a:spcAft>
                          <a:spcPts val="600"/>
                        </a:spcAft>
                      </a:pPr>
                      <a:r>
                        <a:rPr lang="bg-BG" sz="1100">
                          <a:effectLst/>
                        </a:rPr>
                        <a:t>Брой ЕСМ</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943258"/>
                  </a:ext>
                </a:extLst>
              </a:tr>
              <a:tr h="513564">
                <a:tc>
                  <a:txBody>
                    <a:bodyPr/>
                    <a:lstStyle/>
                    <a:p>
                      <a:pPr algn="ctr">
                        <a:lnSpc>
                          <a:spcPct val="115000"/>
                        </a:lnSpc>
                        <a:spcAft>
                          <a:spcPts val="0"/>
                        </a:spcAft>
                      </a:pPr>
                      <a:r>
                        <a:rPr lang="bg-BG" sz="1100">
                          <a:effectLst/>
                        </a:rPr>
                        <a:t>Инвестиции</a:t>
                      </a:r>
                      <a:endParaRPr lang="en-US" sz="1100">
                        <a:effectLst/>
                      </a:endParaRPr>
                    </a:p>
                    <a:p>
                      <a:pPr algn="ctr">
                        <a:lnSpc>
                          <a:spcPct val="115000"/>
                        </a:lnSpc>
                        <a:spcAft>
                          <a:spcPts val="600"/>
                        </a:spcAft>
                      </a:pPr>
                      <a:r>
                        <a:rPr lang="bg-BG" sz="1100">
                          <a:effectLst/>
                        </a:rPr>
                        <a:t>Хил. лв./год.</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421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1 646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9605543"/>
                  </a:ext>
                </a:extLst>
              </a:tr>
              <a:tr h="513564">
                <a:tc>
                  <a:txBody>
                    <a:bodyPr/>
                    <a:lstStyle/>
                    <a:p>
                      <a:pPr algn="ctr">
                        <a:lnSpc>
                          <a:spcPct val="115000"/>
                        </a:lnSpc>
                        <a:spcAft>
                          <a:spcPts val="600"/>
                        </a:spcAft>
                      </a:pPr>
                      <a:r>
                        <a:rPr lang="bg-BG" sz="1100">
                          <a:effectLst/>
                        </a:rPr>
                        <a:t>Спестени горива и енергии </a:t>
                      </a:r>
                      <a:r>
                        <a:rPr lang="en-US" sz="1100">
                          <a:effectLst/>
                        </a:rPr>
                        <a:t>MWh</a:t>
                      </a:r>
                      <a:r>
                        <a:rPr lang="ru-RU" sz="1100">
                          <a:effectLst/>
                        </a:rPr>
                        <a:t>/</a:t>
                      </a:r>
                      <a:r>
                        <a:rPr lang="bg-BG" sz="1100">
                          <a:effectLst/>
                        </a:rPr>
                        <a:t>год.</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121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1 036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878811"/>
                  </a:ext>
                </a:extLst>
              </a:tr>
              <a:tr h="513564">
                <a:tc>
                  <a:txBody>
                    <a:bodyPr/>
                    <a:lstStyle/>
                    <a:p>
                      <a:pPr algn="ctr">
                        <a:lnSpc>
                          <a:spcPct val="115000"/>
                        </a:lnSpc>
                        <a:spcAft>
                          <a:spcPts val="0"/>
                        </a:spcAft>
                      </a:pPr>
                      <a:r>
                        <a:rPr lang="bg-BG" sz="1100">
                          <a:effectLst/>
                        </a:rPr>
                        <a:t>Спестени средства</a:t>
                      </a:r>
                      <a:endParaRPr lang="en-US" sz="1100">
                        <a:effectLst/>
                      </a:endParaRPr>
                    </a:p>
                    <a:p>
                      <a:pPr algn="ctr">
                        <a:lnSpc>
                          <a:spcPct val="115000"/>
                        </a:lnSpc>
                        <a:spcAft>
                          <a:spcPts val="600"/>
                        </a:spcAft>
                      </a:pPr>
                      <a:r>
                        <a:rPr lang="bg-BG" sz="1100">
                          <a:effectLst/>
                        </a:rPr>
                        <a:t>хил. лв./год.</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dirty="0">
                          <a:effectLst/>
                        </a:rPr>
                        <a:t>158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3431052"/>
                  </a:ext>
                </a:extLst>
              </a:tr>
              <a:tr h="513564">
                <a:tc>
                  <a:txBody>
                    <a:bodyPr/>
                    <a:lstStyle/>
                    <a:p>
                      <a:pPr algn="ctr">
                        <a:lnSpc>
                          <a:spcPct val="115000"/>
                        </a:lnSpc>
                        <a:spcAft>
                          <a:spcPts val="600"/>
                        </a:spcAft>
                      </a:pPr>
                      <a:r>
                        <a:rPr lang="bg-BG" sz="1100" dirty="0">
                          <a:effectLst/>
                        </a:rPr>
                        <a:t>Спестени емисии СО</a:t>
                      </a:r>
                      <a:r>
                        <a:rPr lang="bg-BG" sz="1100" baseline="-25000" dirty="0">
                          <a:effectLst/>
                        </a:rPr>
                        <a:t>2 </a:t>
                      </a:r>
                      <a:r>
                        <a:rPr lang="bg-BG" sz="1100" dirty="0">
                          <a:effectLst/>
                        </a:rPr>
                        <a:t>   тона/год.</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a:effectLst/>
                        </a:rPr>
                        <a:t>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600"/>
                        </a:spcAft>
                      </a:pPr>
                      <a:r>
                        <a:rPr lang="bg-BG" sz="1400" dirty="0">
                          <a:effectLst/>
                        </a:rPr>
                        <a:t>435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0609558"/>
                  </a:ext>
                </a:extLst>
              </a:tr>
            </a:tbl>
          </a:graphicData>
        </a:graphic>
      </p:graphicFrame>
    </p:spTree>
    <p:extLst>
      <p:ext uri="{BB962C8B-B14F-4D97-AF65-F5344CB8AC3E}">
        <p14:creationId xmlns:p14="http://schemas.microsoft.com/office/powerpoint/2010/main" val="2396374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4" y="533403"/>
            <a:ext cx="7377111" cy="457198"/>
          </a:xfrm>
        </p:spPr>
        <p:txBody>
          <a:bodyPr/>
          <a:lstStyle/>
          <a:p>
            <a:r>
              <a:rPr lang="bg-BG" dirty="0"/>
              <a:t>СПРАВКА от ИС на АУЕР</a:t>
            </a:r>
            <a:endParaRPr lang="en-US" dirty="0"/>
          </a:p>
        </p:txBody>
      </p:sp>
      <p:sp>
        <p:nvSpPr>
          <p:cNvPr id="3" name="Content Placeholder 2"/>
          <p:cNvSpPr>
            <a:spLocks noGrp="1"/>
          </p:cNvSpPr>
          <p:nvPr>
            <p:ph idx="1"/>
          </p:nvPr>
        </p:nvSpPr>
        <p:spPr>
          <a:xfrm>
            <a:off x="785814" y="1268416"/>
            <a:ext cx="7662861" cy="4857750"/>
          </a:xfrm>
        </p:spPr>
        <p:txBody>
          <a:bodyPr/>
          <a:lstStyle/>
          <a:p>
            <a:pPr marL="0" indent="0">
              <a:buNone/>
            </a:pPr>
            <a:r>
              <a:rPr lang="bg-BG" sz="1800" dirty="0">
                <a:solidFill>
                  <a:srgbClr val="002060"/>
                </a:solidFill>
              </a:rPr>
              <a:t>През 2023</a:t>
            </a:r>
            <a:r>
              <a:rPr lang="en-US" sz="1800" dirty="0">
                <a:solidFill>
                  <a:srgbClr val="002060"/>
                </a:solidFill>
              </a:rPr>
              <a:t> </a:t>
            </a:r>
            <a:r>
              <a:rPr lang="bg-BG" sz="1800" dirty="0">
                <a:solidFill>
                  <a:srgbClr val="002060"/>
                </a:solidFill>
              </a:rPr>
              <a:t>г. в АУЕР е постъпила информация за </a:t>
            </a:r>
            <a:r>
              <a:rPr lang="bg-BG" sz="1800" b="1" dirty="0">
                <a:solidFill>
                  <a:srgbClr val="002060"/>
                </a:solidFill>
              </a:rPr>
              <a:t>94 бр. издадени сертификати ( 73бр.-Клас А; 18бр.- Клас В; 3 бр.- без данни) </a:t>
            </a:r>
            <a:r>
              <a:rPr lang="bg-BG" sz="1800" dirty="0">
                <a:solidFill>
                  <a:srgbClr val="002060"/>
                </a:solidFill>
              </a:rPr>
              <a:t>            на обновени сгради в област Смолян:</a:t>
            </a:r>
          </a:p>
          <a:p>
            <a:pPr marL="0" indent="0">
              <a:buNone/>
            </a:pPr>
            <a:r>
              <a:rPr lang="bg-BG" sz="1800" b="1" dirty="0">
                <a:solidFill>
                  <a:srgbClr val="002060"/>
                </a:solidFill>
              </a:rPr>
              <a:t>Община Смолян</a:t>
            </a:r>
            <a:r>
              <a:rPr lang="en-US" sz="1800" b="1" dirty="0">
                <a:solidFill>
                  <a:srgbClr val="002060"/>
                </a:solidFill>
              </a:rPr>
              <a:t> </a:t>
            </a:r>
            <a:r>
              <a:rPr lang="bg-BG" sz="1800" b="1" dirty="0">
                <a:solidFill>
                  <a:srgbClr val="002060"/>
                </a:solidFill>
              </a:rPr>
              <a:t>- </a:t>
            </a:r>
            <a:r>
              <a:rPr lang="bg-BG" sz="1800" dirty="0">
                <a:solidFill>
                  <a:srgbClr val="002060"/>
                </a:solidFill>
              </a:rPr>
              <a:t>44 бр. сертификати :</a:t>
            </a:r>
          </a:p>
          <a:p>
            <a:pPr>
              <a:buFont typeface="Courier New" panose="02070309020205020404" pitchFamily="49" charset="0"/>
              <a:buChar char="o"/>
            </a:pPr>
            <a:r>
              <a:rPr lang="bg-BG" sz="1800" dirty="0">
                <a:solidFill>
                  <a:srgbClr val="002060"/>
                </a:solidFill>
              </a:rPr>
              <a:t>Многофамилни жилищни сгради</a:t>
            </a:r>
            <a:r>
              <a:rPr lang="en-US" sz="1800" dirty="0">
                <a:solidFill>
                  <a:srgbClr val="002060"/>
                </a:solidFill>
              </a:rPr>
              <a:t> </a:t>
            </a:r>
            <a:r>
              <a:rPr lang="bg-BG" sz="1800" dirty="0">
                <a:solidFill>
                  <a:srgbClr val="002060"/>
                </a:solidFill>
              </a:rPr>
              <a:t>- 40 бр., от които 30 бр., Клас А и 10 бр., Клас В;</a:t>
            </a:r>
          </a:p>
          <a:p>
            <a:pPr>
              <a:buFont typeface="Courier New" panose="02070309020205020404" pitchFamily="49" charset="0"/>
              <a:buChar char="o"/>
            </a:pPr>
            <a:r>
              <a:rPr lang="ru-RU" sz="1800" dirty="0">
                <a:solidFill>
                  <a:srgbClr val="002060"/>
                </a:solidFill>
              </a:rPr>
              <a:t>Сгради в областта на търговията,общественото хранене,услугите - 3 бр., Клас А;</a:t>
            </a:r>
          </a:p>
          <a:p>
            <a:pPr>
              <a:buFont typeface="Courier New" panose="02070309020205020404" pitchFamily="49" charset="0"/>
              <a:buChar char="o"/>
            </a:pPr>
            <a:r>
              <a:rPr lang="ru-RU" sz="1800" dirty="0">
                <a:solidFill>
                  <a:srgbClr val="002060"/>
                </a:solidFill>
              </a:rPr>
              <a:t>Сгради за административно обслужване- 1 бр., Клас А.</a:t>
            </a:r>
          </a:p>
          <a:p>
            <a:pPr marL="0" indent="0">
              <a:buNone/>
            </a:pPr>
            <a:r>
              <a:rPr lang="bg-BG" sz="1800" b="1" dirty="0">
                <a:solidFill>
                  <a:srgbClr val="002060"/>
                </a:solidFill>
              </a:rPr>
              <a:t>Община Златоград- </a:t>
            </a:r>
            <a:r>
              <a:rPr lang="bg-BG" sz="1800" dirty="0">
                <a:solidFill>
                  <a:srgbClr val="002060"/>
                </a:solidFill>
              </a:rPr>
              <a:t>15 бр. сертификати:</a:t>
            </a:r>
          </a:p>
          <a:p>
            <a:pPr>
              <a:buFont typeface="Courier New" panose="02070309020205020404" pitchFamily="49" charset="0"/>
              <a:buChar char="o"/>
            </a:pPr>
            <a:r>
              <a:rPr lang="bg-BG" sz="1800" dirty="0">
                <a:solidFill>
                  <a:srgbClr val="002060"/>
                </a:solidFill>
              </a:rPr>
              <a:t>Многофамилни жилищни сгради от които 13 бр., Клас А и 1 бр., Клас В и 1 бр. без данни.</a:t>
            </a:r>
          </a:p>
          <a:p>
            <a:pPr marL="0" indent="0">
              <a:buNone/>
            </a:pPr>
            <a:r>
              <a:rPr lang="bg-BG" sz="1800" b="1" dirty="0">
                <a:solidFill>
                  <a:srgbClr val="002060"/>
                </a:solidFill>
              </a:rPr>
              <a:t>Община Рудозем- </a:t>
            </a:r>
            <a:r>
              <a:rPr lang="bg-BG" sz="1800" dirty="0">
                <a:solidFill>
                  <a:srgbClr val="002060"/>
                </a:solidFill>
              </a:rPr>
              <a:t>9 бр. сертификати:</a:t>
            </a:r>
          </a:p>
          <a:p>
            <a:pPr>
              <a:buFont typeface="Courier New" panose="02070309020205020404" pitchFamily="49" charset="0"/>
              <a:buChar char="o"/>
            </a:pPr>
            <a:r>
              <a:rPr lang="bg-BG" sz="1800" dirty="0">
                <a:solidFill>
                  <a:srgbClr val="002060"/>
                </a:solidFill>
              </a:rPr>
              <a:t>Многофамилни жилищни сгради 3 бр., от които 2 бр., Клас А и 1 бр. без данни;</a:t>
            </a:r>
          </a:p>
          <a:p>
            <a:pPr>
              <a:buFont typeface="Courier New" panose="02070309020205020404" pitchFamily="49" charset="0"/>
              <a:buChar char="o"/>
            </a:pPr>
            <a:r>
              <a:rPr lang="bg-BG" sz="1800" dirty="0">
                <a:solidFill>
                  <a:srgbClr val="002060"/>
                </a:solidFill>
              </a:rPr>
              <a:t> Сгради за административно обслужване- </a:t>
            </a:r>
            <a:r>
              <a:rPr lang="ru-RU" sz="1800" dirty="0">
                <a:solidFill>
                  <a:srgbClr val="002060"/>
                </a:solidFill>
              </a:rPr>
              <a:t>2 бр., Клас А;</a:t>
            </a:r>
          </a:p>
          <a:p>
            <a:pPr>
              <a:buFont typeface="Courier New" panose="02070309020205020404" pitchFamily="49" charset="0"/>
              <a:buChar char="o"/>
            </a:pPr>
            <a:endParaRPr lang="bg-BG" sz="1600" dirty="0"/>
          </a:p>
          <a:p>
            <a:pPr>
              <a:buFont typeface="Courier New" panose="02070309020205020404" pitchFamily="49" charset="0"/>
              <a:buChar char="o"/>
            </a:pPr>
            <a:endParaRPr lang="en-US" dirty="0"/>
          </a:p>
        </p:txBody>
      </p:sp>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28</a:t>
            </a:fld>
            <a:endParaRPr lang="en-US" altLang="en-US"/>
          </a:p>
        </p:txBody>
      </p:sp>
    </p:spTree>
    <p:extLst>
      <p:ext uri="{BB962C8B-B14F-4D97-AF65-F5344CB8AC3E}">
        <p14:creationId xmlns:p14="http://schemas.microsoft.com/office/powerpoint/2010/main" val="3350546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t>СПРАВКА от ИС на АУЕР</a:t>
            </a:r>
            <a:endParaRPr lang="en-US" dirty="0"/>
          </a:p>
        </p:txBody>
      </p:sp>
      <p:sp>
        <p:nvSpPr>
          <p:cNvPr id="3" name="Content Placeholder 2"/>
          <p:cNvSpPr>
            <a:spLocks noGrp="1"/>
          </p:cNvSpPr>
          <p:nvPr>
            <p:ph idx="1"/>
          </p:nvPr>
        </p:nvSpPr>
        <p:spPr>
          <a:xfrm>
            <a:off x="785815" y="1268416"/>
            <a:ext cx="7785100" cy="4857750"/>
          </a:xfrm>
        </p:spPr>
        <p:txBody>
          <a:bodyPr/>
          <a:lstStyle/>
          <a:p>
            <a:pPr>
              <a:buFont typeface="Courier New" panose="02070309020205020404" pitchFamily="49" charset="0"/>
              <a:buChar char="o"/>
            </a:pPr>
            <a:r>
              <a:rPr lang="ru-RU" sz="1800" dirty="0">
                <a:solidFill>
                  <a:srgbClr val="002060"/>
                </a:solidFill>
              </a:rPr>
              <a:t>Сгради за образование и наука - детски градини,  2 бр. </a:t>
            </a:r>
            <a:r>
              <a:rPr lang="bg-BG" sz="1800" dirty="0">
                <a:solidFill>
                  <a:srgbClr val="002060"/>
                </a:solidFill>
              </a:rPr>
              <a:t>от които 1 бр., Клас А и 1 бр., Клас В;</a:t>
            </a:r>
            <a:endParaRPr lang="ru-RU" sz="1800" dirty="0">
              <a:solidFill>
                <a:srgbClr val="002060"/>
              </a:solidFill>
            </a:endParaRPr>
          </a:p>
          <a:p>
            <a:pPr>
              <a:buFont typeface="Courier New" panose="02070309020205020404" pitchFamily="49" charset="0"/>
              <a:buChar char="o"/>
            </a:pPr>
            <a:r>
              <a:rPr lang="bg-BG" sz="1800" dirty="0">
                <a:solidFill>
                  <a:srgbClr val="002060"/>
                </a:solidFill>
              </a:rPr>
              <a:t>Сгради за спорт-Зала, </a:t>
            </a:r>
            <a:r>
              <a:rPr lang="ru-RU" sz="1800" dirty="0">
                <a:solidFill>
                  <a:srgbClr val="002060"/>
                </a:solidFill>
              </a:rPr>
              <a:t>1 бр., Клас А;</a:t>
            </a:r>
            <a:endParaRPr lang="bg-BG" sz="1800" dirty="0">
              <a:solidFill>
                <a:srgbClr val="002060"/>
              </a:solidFill>
            </a:endParaRPr>
          </a:p>
          <a:p>
            <a:pPr>
              <a:buFont typeface="Courier New" panose="02070309020205020404" pitchFamily="49" charset="0"/>
              <a:buChar char="o"/>
            </a:pPr>
            <a:r>
              <a:rPr lang="ru-RU" sz="1800" dirty="0">
                <a:solidFill>
                  <a:srgbClr val="002060"/>
                </a:solidFill>
              </a:rPr>
              <a:t>Сгради на културата и изкуството-Читалище, 1 бр., Клас А.</a:t>
            </a:r>
          </a:p>
          <a:p>
            <a:pPr marL="0" indent="0">
              <a:buNone/>
            </a:pPr>
            <a:r>
              <a:rPr lang="ru-RU" sz="1800" b="1" dirty="0">
                <a:solidFill>
                  <a:srgbClr val="002060"/>
                </a:solidFill>
              </a:rPr>
              <a:t>Община Чепеларе – </a:t>
            </a:r>
            <a:r>
              <a:rPr lang="ru-RU" sz="1800" dirty="0">
                <a:solidFill>
                  <a:srgbClr val="002060"/>
                </a:solidFill>
              </a:rPr>
              <a:t>6 бр.</a:t>
            </a:r>
            <a:r>
              <a:rPr lang="bg-BG" sz="1800" dirty="0">
                <a:solidFill>
                  <a:srgbClr val="002060"/>
                </a:solidFill>
              </a:rPr>
              <a:t> сертификати:</a:t>
            </a:r>
            <a:endParaRPr lang="ru-RU" sz="1800" dirty="0">
              <a:solidFill>
                <a:srgbClr val="002060"/>
              </a:solidFill>
            </a:endParaRPr>
          </a:p>
          <a:p>
            <a:pPr>
              <a:buFont typeface="Courier New" panose="02070309020205020404" pitchFamily="49" charset="0"/>
              <a:buChar char="o"/>
            </a:pPr>
            <a:r>
              <a:rPr lang="bg-BG" sz="1800" dirty="0">
                <a:solidFill>
                  <a:srgbClr val="002060"/>
                </a:solidFill>
              </a:rPr>
              <a:t>Многофамилни жилищни сгради- 6 бр., от които 4бр., Клас А и 1бр., Клас В и 1 бр. без данни;</a:t>
            </a:r>
            <a:endParaRPr lang="ru-RU" sz="1800" dirty="0">
              <a:solidFill>
                <a:srgbClr val="002060"/>
              </a:solidFill>
            </a:endParaRPr>
          </a:p>
          <a:p>
            <a:pPr marL="0" indent="0">
              <a:buNone/>
            </a:pPr>
            <a:r>
              <a:rPr lang="bg-BG" sz="1800" b="1" dirty="0">
                <a:solidFill>
                  <a:srgbClr val="002060"/>
                </a:solidFill>
              </a:rPr>
              <a:t>Община Неделино- </a:t>
            </a:r>
            <a:r>
              <a:rPr lang="bg-BG" sz="1800" dirty="0">
                <a:solidFill>
                  <a:srgbClr val="002060"/>
                </a:solidFill>
              </a:rPr>
              <a:t>5 бр. сертификати:</a:t>
            </a:r>
          </a:p>
          <a:p>
            <a:pPr>
              <a:buFont typeface="Courier New" panose="02070309020205020404" pitchFamily="49" charset="0"/>
              <a:buChar char="o"/>
            </a:pPr>
            <a:r>
              <a:rPr lang="bg-BG" sz="1800" dirty="0">
                <a:solidFill>
                  <a:srgbClr val="002060"/>
                </a:solidFill>
              </a:rPr>
              <a:t>Многофамилни жилищни сгради- 3 бр., от които 1бр., Клас А и 2 бр., Клас В;</a:t>
            </a:r>
          </a:p>
          <a:p>
            <a:pPr>
              <a:buFont typeface="Courier New" panose="02070309020205020404" pitchFamily="49" charset="0"/>
              <a:buChar char="o"/>
            </a:pPr>
            <a:r>
              <a:rPr lang="ru-RU" sz="1800" dirty="0">
                <a:solidFill>
                  <a:srgbClr val="002060"/>
                </a:solidFill>
              </a:rPr>
              <a:t>Сгради в областта на търговията,общественото хранене,услугите – 1 бр., Клас А;</a:t>
            </a:r>
          </a:p>
          <a:p>
            <a:pPr>
              <a:buFont typeface="Courier New" panose="02070309020205020404" pitchFamily="49" charset="0"/>
              <a:buChar char="o"/>
            </a:pPr>
            <a:r>
              <a:rPr lang="ru-RU" sz="1800" dirty="0">
                <a:solidFill>
                  <a:srgbClr val="002060"/>
                </a:solidFill>
              </a:rPr>
              <a:t>Сгради за образование и наука – училища, </a:t>
            </a:r>
            <a:r>
              <a:rPr lang="bg-BG" sz="1800" dirty="0">
                <a:solidFill>
                  <a:srgbClr val="002060"/>
                </a:solidFill>
              </a:rPr>
              <a:t>1бр., Клас В.</a:t>
            </a:r>
          </a:p>
          <a:p>
            <a:pPr marL="0" indent="0">
              <a:buNone/>
            </a:pPr>
            <a:r>
              <a:rPr lang="bg-BG" sz="1800" b="1" dirty="0">
                <a:solidFill>
                  <a:srgbClr val="002060"/>
                </a:solidFill>
              </a:rPr>
              <a:t>Община Баните- </a:t>
            </a:r>
            <a:r>
              <a:rPr lang="bg-BG" sz="1800" dirty="0">
                <a:solidFill>
                  <a:srgbClr val="002060"/>
                </a:solidFill>
              </a:rPr>
              <a:t>4 бр. сертификати:</a:t>
            </a:r>
            <a:endParaRPr lang="bg-BG" sz="1800" b="1" dirty="0">
              <a:solidFill>
                <a:srgbClr val="002060"/>
              </a:solidFill>
            </a:endParaRPr>
          </a:p>
          <a:p>
            <a:pPr>
              <a:buFont typeface="Courier New" panose="02070309020205020404" pitchFamily="49" charset="0"/>
              <a:buChar char="o"/>
            </a:pPr>
            <a:r>
              <a:rPr lang="bg-BG" sz="1800" dirty="0">
                <a:solidFill>
                  <a:srgbClr val="002060"/>
                </a:solidFill>
              </a:rPr>
              <a:t>Сгради за административно обслужване- 4 бр., Клас А.</a:t>
            </a:r>
          </a:p>
          <a:p>
            <a:pPr>
              <a:buFont typeface="Courier New" panose="02070309020205020404" pitchFamily="49" charset="0"/>
              <a:buChar char="o"/>
            </a:pPr>
            <a:endParaRPr lang="bg-BG" sz="1800" dirty="0"/>
          </a:p>
          <a:p>
            <a:pPr>
              <a:buFont typeface="Courier New" panose="02070309020205020404" pitchFamily="49" charset="0"/>
              <a:buChar char="o"/>
            </a:pPr>
            <a:endParaRPr lang="en-US" sz="1800" dirty="0"/>
          </a:p>
        </p:txBody>
      </p:sp>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29</a:t>
            </a:fld>
            <a:endParaRPr lang="en-US" altLang="en-US"/>
          </a:p>
        </p:txBody>
      </p:sp>
    </p:spTree>
    <p:extLst>
      <p:ext uri="{BB962C8B-B14F-4D97-AF65-F5344CB8AC3E}">
        <p14:creationId xmlns:p14="http://schemas.microsoft.com/office/powerpoint/2010/main" val="203549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Контейнер за номер на слайда 3"/>
          <p:cNvSpPr>
            <a:spLocks noGrp="1"/>
          </p:cNvSpPr>
          <p:nvPr>
            <p:ph type="sldNum" sz="quarter" idx="12"/>
          </p:nvPr>
        </p:nvSpPr>
        <p:spPr>
          <a:noFill/>
        </p:spPr>
        <p:txBody>
          <a:bodyPr/>
          <a:lstStyle/>
          <a:p>
            <a:fld id="{1152000E-7DF3-4726-B2F8-B1B32435B41B}" type="slidenum">
              <a:rPr lang="en-US" altLang="en-US" smtClean="0"/>
              <a:pPr/>
              <a:t>3</a:t>
            </a:fld>
            <a:endParaRPr lang="en-US" altLang="en-US"/>
          </a:p>
        </p:txBody>
      </p:sp>
      <p:sp>
        <p:nvSpPr>
          <p:cNvPr id="8195" name="Правоъгълник 8"/>
          <p:cNvSpPr>
            <a:spLocks noChangeArrowheads="1"/>
          </p:cNvSpPr>
          <p:nvPr/>
        </p:nvSpPr>
        <p:spPr bwMode="auto">
          <a:xfrm>
            <a:off x="999460" y="1116419"/>
            <a:ext cx="7517219" cy="5109091"/>
          </a:xfrm>
          <a:prstGeom prst="rect">
            <a:avLst/>
          </a:prstGeom>
          <a:noFill/>
          <a:ln w="9525">
            <a:noFill/>
            <a:miter lim="800000"/>
            <a:headEnd/>
            <a:tailEnd/>
          </a:ln>
        </p:spPr>
        <p:txBody>
          <a:bodyPr wrap="square">
            <a:spAutoFit/>
          </a:bodyPr>
          <a:lstStyle/>
          <a:p>
            <a:r>
              <a:rPr lang="bg-BG" sz="2000" dirty="0">
                <a:solidFill>
                  <a:srgbClr val="7030A0"/>
                </a:solidFill>
                <a:ea typeface="Calibri" pitchFamily="34" charset="0"/>
                <a:cs typeface="Times New Roman" pitchFamily="18" charset="0"/>
              </a:rPr>
              <a:t>                                      </a:t>
            </a:r>
            <a:endParaRPr lang="bg-BG" dirty="0">
              <a:solidFill>
                <a:srgbClr val="002060"/>
              </a:solidFill>
              <a:ea typeface="Calibri" pitchFamily="34" charset="0"/>
              <a:cs typeface="Times New Roman" pitchFamily="18" charset="0"/>
            </a:endParaRPr>
          </a:p>
          <a:p>
            <a:r>
              <a:rPr lang="bg-BG" dirty="0">
                <a:solidFill>
                  <a:srgbClr val="002060"/>
                </a:solidFill>
                <a:ea typeface="Calibri" pitchFamily="34" charset="0"/>
                <a:cs typeface="Times New Roman" pitchFamily="18" charset="0"/>
              </a:rPr>
              <a:t>       Чл.10 </a:t>
            </a:r>
            <a:r>
              <a:rPr lang="ru-RU" dirty="0">
                <a:solidFill>
                  <a:srgbClr val="002060"/>
                </a:solidFill>
              </a:rPr>
              <a:t>(1) Кметът на общината разработва и внася за приемане от общинския съвет общинските </a:t>
            </a:r>
            <a:r>
              <a:rPr lang="ru-RU" u="sng" dirty="0">
                <a:solidFill>
                  <a:srgbClr val="002060"/>
                </a:solidFill>
              </a:rPr>
              <a:t>дългосрочни програми </a:t>
            </a:r>
            <a:r>
              <a:rPr lang="ru-RU" dirty="0">
                <a:solidFill>
                  <a:srgbClr val="002060"/>
                </a:solidFill>
              </a:rPr>
              <a:t>за насърчаване използването на енергията от възобновяеми източници в съответствие с Интегрирания план в областта на енергетиката и климата на Република България.</a:t>
            </a:r>
            <a:endParaRPr lang="ru-RU" dirty="0">
              <a:solidFill>
                <a:srgbClr val="0033CC"/>
              </a:solidFill>
              <a:latin typeface="+mj-lt"/>
            </a:endParaRPr>
          </a:p>
          <a:p>
            <a:r>
              <a:rPr lang="ru-RU" dirty="0">
                <a:solidFill>
                  <a:srgbClr val="002060"/>
                </a:solidFill>
                <a:latin typeface="+mj-lt"/>
              </a:rPr>
              <a:t>   (2) </a:t>
            </a:r>
            <a:r>
              <a:rPr lang="ru-RU" u="sng" dirty="0">
                <a:solidFill>
                  <a:srgbClr val="002060"/>
                </a:solidFill>
                <a:latin typeface="+mj-lt"/>
              </a:rPr>
              <a:t>Дългосрочните програми </a:t>
            </a:r>
            <a:r>
              <a:rPr lang="ru-RU" dirty="0">
                <a:solidFill>
                  <a:srgbClr val="002060"/>
                </a:solidFill>
                <a:latin typeface="+mj-lt"/>
              </a:rPr>
              <a:t>по ал. 1 се разработват за срок 10 години.</a:t>
            </a:r>
          </a:p>
          <a:p>
            <a:r>
              <a:rPr lang="ru-RU" dirty="0">
                <a:solidFill>
                  <a:srgbClr val="002060"/>
                </a:solidFill>
                <a:latin typeface="+mj-lt"/>
                <a:cs typeface="Times New Roman" pitchFamily="18" charset="0"/>
              </a:rPr>
              <a:t>   (3)</a:t>
            </a:r>
            <a:r>
              <a:rPr lang="bg-BG" dirty="0">
                <a:solidFill>
                  <a:srgbClr val="002060"/>
                </a:solidFill>
                <a:latin typeface="+mj-lt"/>
              </a:rPr>
              <a:t> Кметът на общината: </a:t>
            </a:r>
          </a:p>
          <a:p>
            <a:r>
              <a:rPr lang="bg-BG" dirty="0">
                <a:solidFill>
                  <a:srgbClr val="002060"/>
                </a:solidFill>
                <a:latin typeface="+mj-lt"/>
              </a:rPr>
              <a:t>1.</a:t>
            </a:r>
            <a:r>
              <a:rPr lang="ru-RU" dirty="0">
                <a:solidFill>
                  <a:srgbClr val="002060"/>
                </a:solidFill>
                <a:latin typeface="+mj-lt"/>
              </a:rPr>
              <a:t>Уведомява по подходящ начин обществеността за съдържанието   на програмите по ал. 1, включително чрез </a:t>
            </a:r>
            <a:r>
              <a:rPr lang="ru-RU" u="sng" dirty="0">
                <a:solidFill>
                  <a:srgbClr val="002060"/>
                </a:solidFill>
                <a:latin typeface="+mj-lt"/>
              </a:rPr>
              <a:t>публикуването им на интернет страницата на общината</a:t>
            </a:r>
            <a:r>
              <a:rPr lang="ru-RU" dirty="0">
                <a:solidFill>
                  <a:srgbClr val="002060"/>
                </a:solidFill>
                <a:latin typeface="+mj-lt"/>
              </a:rPr>
              <a:t>;</a:t>
            </a:r>
          </a:p>
          <a:p>
            <a:r>
              <a:rPr lang="ru-RU" dirty="0">
                <a:solidFill>
                  <a:srgbClr val="002060"/>
                </a:solidFill>
              </a:rPr>
              <a:t>2. Организира изпълнението на програмите по ал. 1 и предоставя на изпълнителния директор на АУЕР, на областния управител и на общинския съвет информация за изпълнението;</a:t>
            </a:r>
          </a:p>
          <a:p>
            <a:pPr marL="342900" indent="-342900">
              <a:buAutoNum type="arabicPeriod" startAt="3"/>
            </a:pPr>
            <a:r>
              <a:rPr lang="ru-RU" dirty="0">
                <a:solidFill>
                  <a:srgbClr val="002060"/>
                </a:solidFill>
              </a:rPr>
              <a:t>Организира актуализирането на данните и поддържането на НИС по чл. 7, ал.2, т.6;</a:t>
            </a:r>
          </a:p>
          <a:p>
            <a:pPr marL="342900" indent="-342900">
              <a:buFontTx/>
              <a:buAutoNum type="arabicPeriod" startAt="3"/>
            </a:pPr>
            <a:r>
              <a:rPr lang="ru-RU" dirty="0">
                <a:solidFill>
                  <a:srgbClr val="002060"/>
                </a:solidFill>
                <a:cs typeface="Times New Roman" pitchFamily="18" charset="0"/>
              </a:rPr>
              <a:t>Отговаря за облекчаване на административните услуги;</a:t>
            </a:r>
            <a:endParaRPr lang="ru-RU" dirty="0">
              <a:solidFill>
                <a:srgbClr val="002060"/>
              </a:solidFill>
            </a:endParaRPr>
          </a:p>
        </p:txBody>
      </p:sp>
      <p:sp>
        <p:nvSpPr>
          <p:cNvPr id="4"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5"/>
            <a:ext cx="7921777" cy="345210"/>
          </a:xfrm>
        </p:spPr>
        <p:txBody>
          <a:bodyPr/>
          <a:lstStyle/>
          <a:p>
            <a:pPr indent="450850"/>
            <a:r>
              <a:rPr lang="ru-RU" altLang="en-US" sz="1800" dirty="0">
                <a:latin typeface="Arial" panose="020B0604020202020204" pitchFamily="34" charset="0"/>
                <a:ea typeface="Verdana" panose="020B0604030504040204" pitchFamily="34" charset="0"/>
                <a:cs typeface="Arial" panose="020B0604020202020204" pitchFamily="34" charset="0"/>
              </a:rPr>
              <a:t>ЗЕВИ</a:t>
            </a:r>
            <a:endParaRPr lang="bg-BG" sz="1800" dirty="0">
              <a:solidFill>
                <a:srgbClr val="7030A0"/>
              </a:solidFill>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14458451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4" y="533403"/>
            <a:ext cx="7615236" cy="495298"/>
          </a:xfrm>
        </p:spPr>
        <p:txBody>
          <a:bodyPr/>
          <a:lstStyle/>
          <a:p>
            <a:r>
              <a:rPr lang="bg-BG" dirty="0"/>
              <a:t>СПРАВКА от ИС на АУЕР:</a:t>
            </a:r>
            <a:endParaRPr lang="en-US" dirty="0"/>
          </a:p>
        </p:txBody>
      </p:sp>
      <p:sp>
        <p:nvSpPr>
          <p:cNvPr id="3" name="Content Placeholder 2"/>
          <p:cNvSpPr>
            <a:spLocks noGrp="1"/>
          </p:cNvSpPr>
          <p:nvPr>
            <p:ph idx="1"/>
          </p:nvPr>
        </p:nvSpPr>
        <p:spPr>
          <a:xfrm>
            <a:off x="785814" y="1152525"/>
            <a:ext cx="7900986" cy="4964116"/>
          </a:xfrm>
        </p:spPr>
        <p:txBody>
          <a:bodyPr/>
          <a:lstStyle/>
          <a:p>
            <a:pPr marL="0" indent="0">
              <a:buNone/>
            </a:pPr>
            <a:r>
              <a:rPr lang="bg-BG" sz="1800" b="1" dirty="0">
                <a:solidFill>
                  <a:srgbClr val="002060"/>
                </a:solidFill>
              </a:rPr>
              <a:t>Община Мадан- </a:t>
            </a:r>
            <a:r>
              <a:rPr lang="bg-BG" sz="1800" dirty="0">
                <a:solidFill>
                  <a:srgbClr val="002060"/>
                </a:solidFill>
              </a:rPr>
              <a:t>4 бр. сертификати:</a:t>
            </a:r>
          </a:p>
          <a:p>
            <a:pPr>
              <a:buFont typeface="Courier New" panose="02070309020205020404" pitchFamily="49" charset="0"/>
              <a:buChar char="o"/>
            </a:pPr>
            <a:r>
              <a:rPr lang="bg-BG" sz="1800" dirty="0">
                <a:solidFill>
                  <a:srgbClr val="002060"/>
                </a:solidFill>
              </a:rPr>
              <a:t>Многофамилни жилищни сгради- 1 бр., Клас В;</a:t>
            </a:r>
          </a:p>
          <a:p>
            <a:pPr>
              <a:buFont typeface="Courier New" panose="02070309020205020404" pitchFamily="49" charset="0"/>
              <a:buChar char="o"/>
            </a:pPr>
            <a:r>
              <a:rPr lang="bg-BG" sz="1800" dirty="0">
                <a:solidFill>
                  <a:srgbClr val="002060"/>
                </a:solidFill>
              </a:rPr>
              <a:t>Сгради за административно обслужване- 1 бр., Клас А;</a:t>
            </a:r>
          </a:p>
          <a:p>
            <a:pPr>
              <a:buFont typeface="Courier New" panose="02070309020205020404" pitchFamily="49" charset="0"/>
              <a:buChar char="o"/>
            </a:pPr>
            <a:r>
              <a:rPr lang="ru-RU" sz="1800" dirty="0">
                <a:solidFill>
                  <a:srgbClr val="002060"/>
                </a:solidFill>
              </a:rPr>
              <a:t>Сгради за образование и наука – училища, </a:t>
            </a:r>
            <a:r>
              <a:rPr lang="bg-BG" sz="1800" dirty="0">
                <a:solidFill>
                  <a:srgbClr val="002060"/>
                </a:solidFill>
              </a:rPr>
              <a:t>1бр., Клас А;</a:t>
            </a:r>
          </a:p>
          <a:p>
            <a:pPr>
              <a:buFont typeface="Courier New" panose="02070309020205020404" pitchFamily="49" charset="0"/>
              <a:buChar char="o"/>
            </a:pPr>
            <a:r>
              <a:rPr lang="ru-RU" sz="1800" dirty="0">
                <a:solidFill>
                  <a:srgbClr val="002060"/>
                </a:solidFill>
              </a:rPr>
              <a:t>Сгради в обл. на търговията,общ. хранене,услугите – 1 бр., Клас А.</a:t>
            </a:r>
          </a:p>
          <a:p>
            <a:pPr marL="0" indent="0">
              <a:buNone/>
            </a:pPr>
            <a:r>
              <a:rPr lang="ru-RU" sz="1800" b="1" dirty="0">
                <a:solidFill>
                  <a:srgbClr val="002060"/>
                </a:solidFill>
              </a:rPr>
              <a:t>Община Борино- </a:t>
            </a:r>
            <a:r>
              <a:rPr lang="bg-BG" sz="1800" dirty="0">
                <a:solidFill>
                  <a:srgbClr val="002060"/>
                </a:solidFill>
              </a:rPr>
              <a:t>3 бр. сертификати:</a:t>
            </a:r>
          </a:p>
          <a:p>
            <a:pPr>
              <a:buFont typeface="Courier New" panose="02070309020205020404" pitchFamily="49" charset="0"/>
              <a:buChar char="o"/>
            </a:pPr>
            <a:r>
              <a:rPr lang="bg-BG" sz="1800" dirty="0">
                <a:solidFill>
                  <a:srgbClr val="002060"/>
                </a:solidFill>
              </a:rPr>
              <a:t>Сгради за административно обслужване- 1 бр., Клас А;</a:t>
            </a:r>
          </a:p>
          <a:p>
            <a:pPr>
              <a:buFont typeface="Courier New" panose="02070309020205020404" pitchFamily="49" charset="0"/>
              <a:buChar char="o"/>
            </a:pPr>
            <a:r>
              <a:rPr lang="ru-RU" sz="1800" dirty="0">
                <a:solidFill>
                  <a:srgbClr val="002060"/>
                </a:solidFill>
              </a:rPr>
              <a:t>Сгради за образование и наука - детски градини-</a:t>
            </a:r>
            <a:r>
              <a:rPr lang="bg-BG" sz="1800" dirty="0">
                <a:solidFill>
                  <a:srgbClr val="002060"/>
                </a:solidFill>
              </a:rPr>
              <a:t> 1 бр., Клас А;</a:t>
            </a:r>
          </a:p>
          <a:p>
            <a:pPr>
              <a:buFont typeface="Courier New" panose="02070309020205020404" pitchFamily="49" charset="0"/>
              <a:buChar char="o"/>
            </a:pPr>
            <a:r>
              <a:rPr lang="ru-RU" sz="1800" dirty="0">
                <a:solidFill>
                  <a:srgbClr val="002060"/>
                </a:solidFill>
              </a:rPr>
              <a:t>Сгради за общ.обслужване в обл. на хотелиерството- </a:t>
            </a:r>
            <a:r>
              <a:rPr lang="bg-BG" sz="1800" dirty="0">
                <a:solidFill>
                  <a:srgbClr val="002060"/>
                </a:solidFill>
              </a:rPr>
              <a:t>1бр.,Клас В.</a:t>
            </a:r>
          </a:p>
          <a:p>
            <a:pPr marL="0" indent="0">
              <a:buNone/>
            </a:pPr>
            <a:r>
              <a:rPr lang="bg-BG" sz="1800" b="1" dirty="0">
                <a:solidFill>
                  <a:srgbClr val="002060"/>
                </a:solidFill>
              </a:rPr>
              <a:t>Община Девин- </a:t>
            </a:r>
            <a:r>
              <a:rPr lang="bg-BG" sz="1800" dirty="0">
                <a:solidFill>
                  <a:srgbClr val="002060"/>
                </a:solidFill>
              </a:rPr>
              <a:t>2 бр. сертификати:</a:t>
            </a:r>
            <a:endParaRPr lang="bg-BG" sz="1800" b="1" dirty="0">
              <a:solidFill>
                <a:srgbClr val="002060"/>
              </a:solidFill>
            </a:endParaRPr>
          </a:p>
          <a:p>
            <a:pPr>
              <a:buFont typeface="Courier New" panose="02070309020205020404" pitchFamily="49" charset="0"/>
              <a:buChar char="o"/>
            </a:pPr>
            <a:r>
              <a:rPr lang="ru-RU" sz="1800" dirty="0">
                <a:solidFill>
                  <a:srgbClr val="002060"/>
                </a:solidFill>
              </a:rPr>
              <a:t>Сгради за образование и наука - детски градини-</a:t>
            </a:r>
            <a:r>
              <a:rPr lang="bg-BG" sz="1800" dirty="0">
                <a:solidFill>
                  <a:srgbClr val="002060"/>
                </a:solidFill>
              </a:rPr>
              <a:t> 1 бр., Клас А;</a:t>
            </a:r>
          </a:p>
          <a:p>
            <a:pPr>
              <a:buFont typeface="Courier New" panose="02070309020205020404" pitchFamily="49" charset="0"/>
              <a:buChar char="o"/>
            </a:pPr>
            <a:r>
              <a:rPr lang="ru-RU" sz="1800" dirty="0">
                <a:solidFill>
                  <a:srgbClr val="002060"/>
                </a:solidFill>
              </a:rPr>
              <a:t>Сгради за образование и наука – училища, </a:t>
            </a:r>
            <a:r>
              <a:rPr lang="bg-BG" sz="1800" dirty="0">
                <a:solidFill>
                  <a:srgbClr val="002060"/>
                </a:solidFill>
              </a:rPr>
              <a:t>1бр., Клас А;</a:t>
            </a:r>
          </a:p>
          <a:p>
            <a:pPr marL="0" indent="0">
              <a:buNone/>
            </a:pPr>
            <a:r>
              <a:rPr lang="bg-BG" sz="1800" b="1" dirty="0">
                <a:solidFill>
                  <a:srgbClr val="002060"/>
                </a:solidFill>
              </a:rPr>
              <a:t>Община Доспат- </a:t>
            </a:r>
            <a:r>
              <a:rPr lang="bg-BG" sz="1800" dirty="0">
                <a:solidFill>
                  <a:srgbClr val="002060"/>
                </a:solidFill>
              </a:rPr>
              <a:t>2 бр. сертификати</a:t>
            </a:r>
            <a:endParaRPr lang="bg-BG" sz="1800" b="1" dirty="0">
              <a:solidFill>
                <a:srgbClr val="002060"/>
              </a:solidFill>
            </a:endParaRPr>
          </a:p>
          <a:p>
            <a:pPr>
              <a:buFont typeface="Courier New" panose="02070309020205020404" pitchFamily="49" charset="0"/>
              <a:buChar char="o"/>
            </a:pPr>
            <a:r>
              <a:rPr lang="ru-RU" sz="1800" dirty="0">
                <a:solidFill>
                  <a:srgbClr val="002060"/>
                </a:solidFill>
              </a:rPr>
              <a:t>Сгради за образование и наука - детски градини-</a:t>
            </a:r>
            <a:r>
              <a:rPr lang="bg-BG" sz="1800" dirty="0">
                <a:solidFill>
                  <a:srgbClr val="002060"/>
                </a:solidFill>
              </a:rPr>
              <a:t> 1 бр., Клас А;</a:t>
            </a:r>
          </a:p>
          <a:p>
            <a:pPr>
              <a:buFont typeface="Courier New" panose="02070309020205020404" pitchFamily="49" charset="0"/>
              <a:buChar char="o"/>
            </a:pPr>
            <a:r>
              <a:rPr lang="bg-BG" sz="1800" dirty="0">
                <a:solidFill>
                  <a:srgbClr val="002060"/>
                </a:solidFill>
              </a:rPr>
              <a:t>Сгради за административно обслужване- 1 бр., Клас А;</a:t>
            </a:r>
          </a:p>
          <a:p>
            <a:pPr>
              <a:buFont typeface="Courier New" panose="02070309020205020404" pitchFamily="49" charset="0"/>
              <a:buChar char="o"/>
            </a:pPr>
            <a:endParaRPr lang="bg-BG" sz="1800" dirty="0"/>
          </a:p>
          <a:p>
            <a:pPr>
              <a:buFont typeface="Courier New" panose="02070309020205020404" pitchFamily="49" charset="0"/>
              <a:buChar char="o"/>
            </a:pPr>
            <a:endParaRPr lang="bg-BG" sz="1800" dirty="0"/>
          </a:p>
          <a:p>
            <a:pPr marL="0" indent="0">
              <a:buNone/>
            </a:pPr>
            <a:endParaRPr lang="bg-BG" sz="1800" dirty="0"/>
          </a:p>
          <a:p>
            <a:pPr>
              <a:buFont typeface="Courier New" panose="02070309020205020404" pitchFamily="49" charset="0"/>
              <a:buChar char="o"/>
            </a:pPr>
            <a:endParaRPr lang="bg-BG" sz="1800" dirty="0"/>
          </a:p>
          <a:p>
            <a:pPr marL="0" indent="0">
              <a:buNone/>
            </a:pPr>
            <a:endParaRPr lang="ru-RU" sz="1800" b="1" dirty="0"/>
          </a:p>
          <a:p>
            <a:pPr marL="0" indent="0">
              <a:buNone/>
            </a:pPr>
            <a:endParaRPr lang="ru-RU" sz="1800" dirty="0"/>
          </a:p>
          <a:p>
            <a:pPr marL="0" indent="0">
              <a:buNone/>
            </a:pPr>
            <a:endParaRPr lang="en-US" sz="1800" b="1" dirty="0"/>
          </a:p>
        </p:txBody>
      </p:sp>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30</a:t>
            </a:fld>
            <a:endParaRPr lang="en-US" altLang="en-US"/>
          </a:p>
        </p:txBody>
      </p:sp>
    </p:spTree>
    <p:extLst>
      <p:ext uri="{BB962C8B-B14F-4D97-AF65-F5344CB8AC3E}">
        <p14:creationId xmlns:p14="http://schemas.microsoft.com/office/powerpoint/2010/main" val="2837668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4" y="533402"/>
            <a:ext cx="7481886" cy="600073"/>
          </a:xfrm>
        </p:spPr>
        <p:txBody>
          <a:bodyPr/>
          <a:lstStyle/>
          <a:p>
            <a:r>
              <a:rPr lang="bg-BG" dirty="0"/>
              <a:t>СПРАВКА от информационната система  на АУЕР</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7600688"/>
              </p:ext>
            </p:extLst>
          </p:nvPr>
        </p:nvGraphicFramePr>
        <p:xfrm>
          <a:off x="1409700" y="2905241"/>
          <a:ext cx="6324600" cy="2381244"/>
        </p:xfrm>
        <a:graphic>
          <a:graphicData uri="http://schemas.openxmlformats.org/drawingml/2006/table">
            <a:tbl>
              <a:tblPr/>
              <a:tblGrid>
                <a:gridCol w="1581150">
                  <a:extLst>
                    <a:ext uri="{9D8B030D-6E8A-4147-A177-3AD203B41FA5}">
                      <a16:colId xmlns:a16="http://schemas.microsoft.com/office/drawing/2014/main" val="2775197219"/>
                    </a:ext>
                  </a:extLst>
                </a:gridCol>
                <a:gridCol w="1581150">
                  <a:extLst>
                    <a:ext uri="{9D8B030D-6E8A-4147-A177-3AD203B41FA5}">
                      <a16:colId xmlns:a16="http://schemas.microsoft.com/office/drawing/2014/main" val="1225538868"/>
                    </a:ext>
                  </a:extLst>
                </a:gridCol>
                <a:gridCol w="1581150">
                  <a:extLst>
                    <a:ext uri="{9D8B030D-6E8A-4147-A177-3AD203B41FA5}">
                      <a16:colId xmlns:a16="http://schemas.microsoft.com/office/drawing/2014/main" val="3143628580"/>
                    </a:ext>
                  </a:extLst>
                </a:gridCol>
                <a:gridCol w="1581150">
                  <a:extLst>
                    <a:ext uri="{9D8B030D-6E8A-4147-A177-3AD203B41FA5}">
                      <a16:colId xmlns:a16="http://schemas.microsoft.com/office/drawing/2014/main" val="3146389592"/>
                    </a:ext>
                  </a:extLst>
                </a:gridCol>
              </a:tblGrid>
              <a:tr h="575858">
                <a:tc gridSpan="4">
                  <a:txBody>
                    <a:bodyPr/>
                    <a:lstStyle/>
                    <a:p>
                      <a:r>
                        <a:rPr lang="ru-RU" sz="1300" b="1" dirty="0">
                          <a:solidFill>
                            <a:srgbClr val="FFFFFF"/>
                          </a:solidFill>
                          <a:effectLst/>
                        </a:rPr>
                        <a:t>ОБЕКТИ В ЕКСПЛОАТАЦИЯ ЗА ПРОИЗВОДСТВО НА ЕЛ. ЕНЕРГИЯ ПО АДМ. ОБЛАСТИ И ВИДОВЕ ВИ</a:t>
                      </a:r>
                    </a:p>
                  </a:txBody>
                  <a:tcPr marL="76200" marR="76200" marT="76200" marB="76200" anchor="ctr">
                    <a:lnL>
                      <a:noFill/>
                    </a:lnL>
                    <a:lnR>
                      <a:noFill/>
                    </a:lnR>
                    <a:lnT>
                      <a:noFill/>
                    </a:lnT>
                    <a:lnB>
                      <a:noFill/>
                    </a:lnB>
                    <a:solidFill>
                      <a:srgbClr val="06327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83215760"/>
                  </a:ext>
                </a:extLst>
              </a:tr>
              <a:tr h="575858">
                <a:tc>
                  <a:txBody>
                    <a:bodyPr/>
                    <a:lstStyle/>
                    <a:p>
                      <a:r>
                        <a:rPr lang="bg-BG" sz="1300" b="1">
                          <a:solidFill>
                            <a:srgbClr val="FFFFFF"/>
                          </a:solidFill>
                          <a:effectLst/>
                        </a:rPr>
                        <a:t>Област</a:t>
                      </a:r>
                    </a:p>
                  </a:txBody>
                  <a:tcPr marL="76200" marR="76200" marT="76200" marB="76200" anchor="ctr">
                    <a:lnL>
                      <a:noFill/>
                    </a:lnL>
                    <a:lnR>
                      <a:noFill/>
                    </a:lnR>
                    <a:lnT>
                      <a:noFill/>
                    </a:lnT>
                    <a:lnB w="9525" cap="flat" cmpd="sng" algn="ctr">
                      <a:solidFill>
                        <a:srgbClr val="EBEBEB"/>
                      </a:solidFill>
                      <a:prstDash val="solid"/>
                      <a:round/>
                      <a:headEnd type="none" w="med" len="med"/>
                      <a:tailEnd type="none" w="med" len="med"/>
                    </a:lnB>
                    <a:solidFill>
                      <a:srgbClr val="06327E"/>
                    </a:solidFill>
                  </a:tcPr>
                </a:tc>
                <a:tc>
                  <a:txBody>
                    <a:bodyPr/>
                    <a:lstStyle/>
                    <a:p>
                      <a:r>
                        <a:rPr lang="bg-BG" sz="1300" b="1" dirty="0">
                          <a:solidFill>
                            <a:srgbClr val="FFFFFF"/>
                          </a:solidFill>
                          <a:effectLst/>
                        </a:rPr>
                        <a:t>Вид ВИ</a:t>
                      </a:r>
                    </a:p>
                  </a:txBody>
                  <a:tcPr marL="76200" marR="76200" marT="76200" marB="76200" anchor="ctr">
                    <a:lnL>
                      <a:noFill/>
                    </a:lnL>
                    <a:lnR>
                      <a:noFill/>
                    </a:lnR>
                    <a:lnT>
                      <a:noFill/>
                    </a:lnT>
                    <a:lnB w="9525" cap="flat" cmpd="sng" algn="ctr">
                      <a:solidFill>
                        <a:srgbClr val="EBEBEB"/>
                      </a:solidFill>
                      <a:prstDash val="solid"/>
                      <a:round/>
                      <a:headEnd type="none" w="med" len="med"/>
                      <a:tailEnd type="none" w="med" len="med"/>
                    </a:lnB>
                    <a:solidFill>
                      <a:srgbClr val="06327E"/>
                    </a:solidFill>
                  </a:tcPr>
                </a:tc>
                <a:tc>
                  <a:txBody>
                    <a:bodyPr/>
                    <a:lstStyle/>
                    <a:p>
                      <a:r>
                        <a:rPr lang="bg-BG" sz="1300" b="1">
                          <a:solidFill>
                            <a:srgbClr val="FFFFFF"/>
                          </a:solidFill>
                          <a:effectLst/>
                        </a:rPr>
                        <a:t>ЕНЕРГИЙНИ ОБЕКТИ (бр.)</a:t>
                      </a:r>
                    </a:p>
                  </a:txBody>
                  <a:tcPr marL="76200" marR="76200" marT="76200" marB="76200" anchor="ctr">
                    <a:lnL>
                      <a:noFill/>
                    </a:lnL>
                    <a:lnR>
                      <a:noFill/>
                    </a:lnR>
                    <a:lnT>
                      <a:noFill/>
                    </a:lnT>
                    <a:lnB w="9525" cap="flat" cmpd="sng" algn="ctr">
                      <a:solidFill>
                        <a:srgbClr val="EBEBEB"/>
                      </a:solidFill>
                      <a:prstDash val="solid"/>
                      <a:round/>
                      <a:headEnd type="none" w="med" len="med"/>
                      <a:tailEnd type="none" w="med" len="med"/>
                    </a:lnB>
                    <a:solidFill>
                      <a:srgbClr val="06327E"/>
                    </a:solidFill>
                  </a:tcPr>
                </a:tc>
                <a:tc>
                  <a:txBody>
                    <a:bodyPr/>
                    <a:lstStyle/>
                    <a:p>
                      <a:r>
                        <a:rPr lang="bg-BG" sz="1300" b="1">
                          <a:solidFill>
                            <a:srgbClr val="FFFFFF"/>
                          </a:solidFill>
                          <a:effectLst/>
                        </a:rPr>
                        <a:t>Инсталирана мощност (</a:t>
                      </a:r>
                      <a:r>
                        <a:rPr lang="en-US" sz="1300" b="1">
                          <a:solidFill>
                            <a:srgbClr val="FFFFFF"/>
                          </a:solidFill>
                          <a:effectLst/>
                        </a:rPr>
                        <a:t>MW)</a:t>
                      </a:r>
                    </a:p>
                  </a:txBody>
                  <a:tcPr marL="76200" marR="76200" marT="76200" marB="76200" anchor="ctr">
                    <a:lnL>
                      <a:noFill/>
                    </a:lnL>
                    <a:lnR>
                      <a:noFill/>
                    </a:lnR>
                    <a:lnT>
                      <a:noFill/>
                    </a:lnT>
                    <a:lnB w="9525" cap="flat" cmpd="sng" algn="ctr">
                      <a:solidFill>
                        <a:srgbClr val="EBEBEB"/>
                      </a:solidFill>
                      <a:prstDash val="solid"/>
                      <a:round/>
                      <a:headEnd type="none" w="med" len="med"/>
                      <a:tailEnd type="none" w="med" len="med"/>
                    </a:lnB>
                    <a:solidFill>
                      <a:srgbClr val="06327E"/>
                    </a:solidFill>
                  </a:tcPr>
                </a:tc>
                <a:extLst>
                  <a:ext uri="{0D108BD9-81ED-4DB2-BD59-A6C34878D82A}">
                    <a16:rowId xmlns:a16="http://schemas.microsoft.com/office/drawing/2014/main" val="2020249710"/>
                  </a:ext>
                </a:extLst>
              </a:tr>
              <a:tr h="307382">
                <a:tc rowSpan="3">
                  <a:txBody>
                    <a:bodyPr/>
                    <a:lstStyle/>
                    <a:p>
                      <a:r>
                        <a:rPr lang="bg-BG" sz="1800" dirty="0">
                          <a:solidFill>
                            <a:srgbClr val="002060"/>
                          </a:solidFill>
                          <a:effectLst/>
                          <a:latin typeface="ArialBG"/>
                        </a:rPr>
                        <a:t>Смолян</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bg-BG" sz="1300" dirty="0">
                          <a:solidFill>
                            <a:srgbClr val="002060"/>
                          </a:solidFill>
                          <a:effectLst/>
                          <a:latin typeface="ArialBG"/>
                        </a:rPr>
                        <a:t>Водна енергия</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en-US" sz="1300">
                          <a:solidFill>
                            <a:srgbClr val="002060"/>
                          </a:solidFill>
                          <a:effectLst/>
                          <a:latin typeface="ArialBG"/>
                        </a:rPr>
                        <a:t>29</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en-US" sz="1300">
                          <a:solidFill>
                            <a:srgbClr val="002060"/>
                          </a:solidFill>
                          <a:effectLst/>
                          <a:latin typeface="ArialBG"/>
                        </a:rPr>
                        <a:t>255.272000</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4001537504"/>
                  </a:ext>
                </a:extLst>
              </a:tr>
              <a:tr h="307382">
                <a:tc vMerge="1">
                  <a:txBody>
                    <a:bodyPr/>
                    <a:lstStyle/>
                    <a:p>
                      <a:endParaRPr lang="en-US"/>
                    </a:p>
                  </a:txBody>
                  <a:tcPr/>
                </a:tc>
                <a:tc>
                  <a:txBody>
                    <a:bodyPr/>
                    <a:lstStyle/>
                    <a:p>
                      <a:r>
                        <a:rPr lang="bg-BG" sz="1300" dirty="0">
                          <a:solidFill>
                            <a:srgbClr val="002060"/>
                          </a:solidFill>
                          <a:effectLst/>
                          <a:latin typeface="ArialBG"/>
                        </a:rPr>
                        <a:t>Слънчева енергия</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en-US" sz="1300" dirty="0">
                          <a:solidFill>
                            <a:srgbClr val="002060"/>
                          </a:solidFill>
                          <a:effectLst/>
                          <a:latin typeface="ArialBG"/>
                        </a:rPr>
                        <a:t>137</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en-US" sz="1300" dirty="0">
                          <a:solidFill>
                            <a:srgbClr val="002060"/>
                          </a:solidFill>
                          <a:effectLst/>
                          <a:latin typeface="ArialBG"/>
                        </a:rPr>
                        <a:t>9.542631</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3936604300"/>
                  </a:ext>
                </a:extLst>
              </a:tr>
              <a:tr h="307382">
                <a:tc vMerge="1">
                  <a:txBody>
                    <a:bodyPr/>
                    <a:lstStyle/>
                    <a:p>
                      <a:endParaRPr lang="en-US"/>
                    </a:p>
                  </a:txBody>
                  <a:tcPr/>
                </a:tc>
                <a:tc>
                  <a:txBody>
                    <a:bodyPr/>
                    <a:lstStyle/>
                    <a:p>
                      <a:r>
                        <a:rPr lang="bg-BG" sz="1300">
                          <a:solidFill>
                            <a:srgbClr val="002060"/>
                          </a:solidFill>
                          <a:effectLst/>
                          <a:latin typeface="ArialBG"/>
                        </a:rPr>
                        <a:t>Биогаз</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en-US" sz="1300" dirty="0">
                          <a:solidFill>
                            <a:srgbClr val="002060"/>
                          </a:solidFill>
                          <a:effectLst/>
                          <a:latin typeface="ArialBG"/>
                        </a:rPr>
                        <a:t>1</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en-US" sz="1300" dirty="0">
                          <a:solidFill>
                            <a:srgbClr val="002060"/>
                          </a:solidFill>
                          <a:effectLst/>
                          <a:latin typeface="ArialBG"/>
                        </a:rPr>
                        <a:t>1.500000</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950377151"/>
                  </a:ext>
                </a:extLst>
              </a:tr>
              <a:tr h="307382">
                <a:tc gridSpan="2">
                  <a:txBody>
                    <a:bodyPr/>
                    <a:lstStyle/>
                    <a:p>
                      <a:r>
                        <a:rPr lang="bg-BG" sz="1300" dirty="0">
                          <a:solidFill>
                            <a:srgbClr val="002060"/>
                          </a:solidFill>
                          <a:effectLst/>
                          <a:latin typeface="ArialBG"/>
                        </a:rPr>
                        <a:t>Общо</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hMerge="1">
                  <a:txBody>
                    <a:bodyPr/>
                    <a:lstStyle/>
                    <a:p>
                      <a:endParaRPr lang="en-US"/>
                    </a:p>
                  </a:txBody>
                  <a:tcPr/>
                </a:tc>
                <a:tc>
                  <a:txBody>
                    <a:bodyPr/>
                    <a:lstStyle/>
                    <a:p>
                      <a:r>
                        <a:rPr lang="en-US" sz="1300">
                          <a:solidFill>
                            <a:srgbClr val="002060"/>
                          </a:solidFill>
                          <a:effectLst/>
                          <a:latin typeface="ArialBG"/>
                        </a:rPr>
                        <a:t>167</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r>
                        <a:rPr lang="en-US" sz="1300" dirty="0">
                          <a:solidFill>
                            <a:srgbClr val="002060"/>
                          </a:solidFill>
                          <a:effectLst/>
                          <a:latin typeface="ArialBG"/>
                        </a:rPr>
                        <a:t>266.314631</a:t>
                      </a:r>
                    </a:p>
                  </a:txBody>
                  <a:tcPr marL="85725" marR="47625" marT="47625" marB="47625" anchor="ctr">
                    <a:lnL w="9525" cap="flat" cmpd="sng" algn="ctr">
                      <a:solidFill>
                        <a:srgbClr val="EBEBEB"/>
                      </a:solidFill>
                      <a:prstDash val="solid"/>
                      <a:round/>
                      <a:headEnd type="none" w="med" len="med"/>
                      <a:tailEnd type="none" w="med" len="med"/>
                    </a:lnL>
                    <a:lnR w="9525" cap="flat" cmpd="sng" algn="ctr">
                      <a:solidFill>
                        <a:srgbClr val="EBEBEB"/>
                      </a:solidFill>
                      <a:prstDash val="solid"/>
                      <a:round/>
                      <a:headEnd type="none" w="med" len="med"/>
                      <a:tailEnd type="none" w="med" len="med"/>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3910562382"/>
                  </a:ext>
                </a:extLst>
              </a:tr>
            </a:tbl>
          </a:graphicData>
        </a:graphic>
      </p:graphicFrame>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31</a:t>
            </a:fld>
            <a:endParaRPr lang="en-US" altLang="en-US"/>
          </a:p>
        </p:txBody>
      </p:sp>
      <p:sp>
        <p:nvSpPr>
          <p:cNvPr id="6" name="Rectangle 5"/>
          <p:cNvSpPr/>
          <p:nvPr/>
        </p:nvSpPr>
        <p:spPr>
          <a:xfrm>
            <a:off x="1514475" y="1428750"/>
            <a:ext cx="6115050" cy="646331"/>
          </a:xfrm>
          <a:prstGeom prst="rect">
            <a:avLst/>
          </a:prstGeom>
        </p:spPr>
        <p:txBody>
          <a:bodyPr wrap="square">
            <a:spAutoFit/>
          </a:bodyPr>
          <a:lstStyle/>
          <a:p>
            <a:pPr algn="ctr"/>
            <a:r>
              <a:rPr lang="ru-RU" b="1" dirty="0">
                <a:solidFill>
                  <a:srgbClr val="002060"/>
                </a:solidFill>
              </a:rPr>
              <a:t>ОБЕКТИ В ЕКСПЛОАТАЦИЯ ЗА ПРОИЗВОДСТВО</a:t>
            </a:r>
          </a:p>
          <a:p>
            <a:pPr algn="ctr"/>
            <a:r>
              <a:rPr lang="ru-RU" b="1" dirty="0">
                <a:solidFill>
                  <a:srgbClr val="002060"/>
                </a:solidFill>
              </a:rPr>
              <a:t> НА ЕЛ. ЕНЕРГИЯ В ОБЛАСТ СМОЛЯН</a:t>
            </a:r>
          </a:p>
        </p:txBody>
      </p:sp>
    </p:spTree>
    <p:extLst>
      <p:ext uri="{BB962C8B-B14F-4D97-AF65-F5344CB8AC3E}">
        <p14:creationId xmlns:p14="http://schemas.microsoft.com/office/powerpoint/2010/main" val="3711145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4" y="533402"/>
            <a:ext cx="7434261" cy="781048"/>
          </a:xfrm>
        </p:spPr>
        <p:txBody>
          <a:bodyPr/>
          <a:lstStyle/>
          <a:p>
            <a:r>
              <a:rPr lang="bg-BG" dirty="0"/>
              <a:t>СПРАВКА от ИС на АУЕР за производството на ел. енергия по общини и видове ВИ в област Смолян за 2023 г.</a:t>
            </a:r>
            <a:r>
              <a:rPr lang="en-US" dirty="0"/>
              <a:t> </a:t>
            </a:r>
            <a:r>
              <a:rPr lang="bg-BG" dirty="0"/>
              <a:t>В област Смолян, през 2023г. са произведени  </a:t>
            </a:r>
            <a:r>
              <a:rPr lang="bg-BG" dirty="0">
                <a:solidFill>
                  <a:srgbClr val="C00000"/>
                </a:solidFill>
              </a:rPr>
              <a:t>194 423 </a:t>
            </a:r>
            <a:r>
              <a:rPr lang="en-US" dirty="0">
                <a:solidFill>
                  <a:srgbClr val="C00000"/>
                </a:solidFill>
              </a:rPr>
              <a:t>MWh</a:t>
            </a:r>
            <a:r>
              <a:rPr lang="bg-BG" dirty="0">
                <a:solidFill>
                  <a:srgbClr val="C00000"/>
                </a:solidFill>
              </a:rPr>
              <a:t> </a:t>
            </a:r>
            <a:r>
              <a:rPr lang="bg-BG" dirty="0"/>
              <a:t>електрическа енергия.</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16085103"/>
              </p:ext>
            </p:extLst>
          </p:nvPr>
        </p:nvGraphicFramePr>
        <p:xfrm>
          <a:off x="2343149" y="1539683"/>
          <a:ext cx="5067300" cy="4532914"/>
        </p:xfrm>
        <a:graphic>
          <a:graphicData uri="http://schemas.openxmlformats.org/drawingml/2006/table">
            <a:tbl>
              <a:tblPr firstRow="1" firstCol="1" bandRow="1">
                <a:tableStyleId>{5C22544A-7EE6-4342-B048-85BDC9FD1C3A}</a:tableStyleId>
              </a:tblPr>
              <a:tblGrid>
                <a:gridCol w="1013460">
                  <a:extLst>
                    <a:ext uri="{9D8B030D-6E8A-4147-A177-3AD203B41FA5}">
                      <a16:colId xmlns:a16="http://schemas.microsoft.com/office/drawing/2014/main" val="921311829"/>
                    </a:ext>
                  </a:extLst>
                </a:gridCol>
                <a:gridCol w="1013460">
                  <a:extLst>
                    <a:ext uri="{9D8B030D-6E8A-4147-A177-3AD203B41FA5}">
                      <a16:colId xmlns:a16="http://schemas.microsoft.com/office/drawing/2014/main" val="3339088586"/>
                    </a:ext>
                  </a:extLst>
                </a:gridCol>
                <a:gridCol w="1013460">
                  <a:extLst>
                    <a:ext uri="{9D8B030D-6E8A-4147-A177-3AD203B41FA5}">
                      <a16:colId xmlns:a16="http://schemas.microsoft.com/office/drawing/2014/main" val="1526459807"/>
                    </a:ext>
                  </a:extLst>
                </a:gridCol>
                <a:gridCol w="1013460">
                  <a:extLst>
                    <a:ext uri="{9D8B030D-6E8A-4147-A177-3AD203B41FA5}">
                      <a16:colId xmlns:a16="http://schemas.microsoft.com/office/drawing/2014/main" val="192996526"/>
                    </a:ext>
                  </a:extLst>
                </a:gridCol>
                <a:gridCol w="1013460">
                  <a:extLst>
                    <a:ext uri="{9D8B030D-6E8A-4147-A177-3AD203B41FA5}">
                      <a16:colId xmlns:a16="http://schemas.microsoft.com/office/drawing/2014/main" val="402760236"/>
                    </a:ext>
                  </a:extLst>
                </a:gridCol>
              </a:tblGrid>
              <a:tr h="381997">
                <a:tc>
                  <a:txBody>
                    <a:bodyPr/>
                    <a:lstStyle/>
                    <a:p>
                      <a:pPr algn="ctr">
                        <a:lnSpc>
                          <a:spcPct val="107000"/>
                        </a:lnSpc>
                        <a:spcAft>
                          <a:spcPts val="0"/>
                        </a:spcAft>
                      </a:pPr>
                      <a:r>
                        <a:rPr lang="bg-BG" sz="800">
                          <a:effectLst/>
                        </a:rPr>
                        <a:t>ОБЩИНА</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Вид на  ВИ</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Енергийни обекти</a:t>
                      </a:r>
                      <a:endParaRPr lang="en-US" sz="800">
                        <a:effectLst/>
                      </a:endParaRPr>
                    </a:p>
                    <a:p>
                      <a:pPr algn="ctr">
                        <a:lnSpc>
                          <a:spcPct val="107000"/>
                        </a:lnSpc>
                        <a:spcAft>
                          <a:spcPts val="0"/>
                        </a:spcAft>
                      </a:pPr>
                      <a:r>
                        <a:rPr lang="bg-BG" sz="800">
                          <a:effectLst/>
                        </a:rPr>
                        <a:t>( бр.)</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Инсталирана мощност</a:t>
                      </a:r>
                      <a:endParaRPr lang="en-US" sz="800">
                        <a:effectLst/>
                      </a:endParaRPr>
                    </a:p>
                    <a:p>
                      <a:pPr algn="ctr">
                        <a:lnSpc>
                          <a:spcPct val="107000"/>
                        </a:lnSpc>
                        <a:spcAft>
                          <a:spcPts val="0"/>
                        </a:spcAft>
                      </a:pPr>
                      <a:r>
                        <a:rPr lang="bg-BG" sz="800">
                          <a:effectLst/>
                        </a:rPr>
                        <a:t>( М</a:t>
                      </a:r>
                      <a:r>
                        <a:rPr lang="en-US" sz="800">
                          <a:effectLst/>
                        </a:rPr>
                        <a:t>W)</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Произведена енергия</a:t>
                      </a:r>
                      <a:endParaRPr lang="en-US" sz="800">
                        <a:effectLst/>
                      </a:endParaRPr>
                    </a:p>
                    <a:p>
                      <a:pPr algn="ctr">
                        <a:lnSpc>
                          <a:spcPct val="107000"/>
                        </a:lnSpc>
                        <a:spcAft>
                          <a:spcPts val="0"/>
                        </a:spcAft>
                      </a:pPr>
                      <a:r>
                        <a:rPr lang="en-US" sz="800">
                          <a:effectLst/>
                        </a:rPr>
                        <a:t>(MW/h)</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045418846"/>
                  </a:ext>
                </a:extLst>
              </a:tr>
              <a:tr h="127333">
                <a:tc>
                  <a:txBody>
                    <a:bodyPr/>
                    <a:lstStyle/>
                    <a:p>
                      <a:pPr>
                        <a:lnSpc>
                          <a:spcPct val="107000"/>
                        </a:lnSpc>
                        <a:spcAft>
                          <a:spcPts val="0"/>
                        </a:spcAft>
                      </a:pPr>
                      <a:r>
                        <a:rPr lang="bg-BG" sz="800">
                          <a:effectLst/>
                        </a:rPr>
                        <a:t>БАНИТЕ</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5.44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10 922.84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3580282235"/>
                  </a:ext>
                </a:extLst>
              </a:tr>
              <a:tr h="127333">
                <a:tc>
                  <a:txBody>
                    <a:bodyPr/>
                    <a:lstStyle/>
                    <a:p>
                      <a:pPr>
                        <a:lnSpc>
                          <a:spcPct val="107000"/>
                        </a:lnSpc>
                        <a:spcAft>
                          <a:spcPts val="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r>
                        <a:rPr lang="bg-BG" sz="8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11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0.86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450.66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550677806"/>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14</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6.30</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11 373</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197402083"/>
                  </a:ext>
                </a:extLst>
              </a:tr>
              <a:tr h="127333">
                <a:tc>
                  <a:txBody>
                    <a:bodyPr/>
                    <a:lstStyle/>
                    <a:p>
                      <a:pPr>
                        <a:lnSpc>
                          <a:spcPct val="107000"/>
                        </a:lnSpc>
                        <a:spcAft>
                          <a:spcPts val="0"/>
                        </a:spcAft>
                      </a:pPr>
                      <a:r>
                        <a:rPr lang="bg-BG" sz="800">
                          <a:effectLst/>
                        </a:rPr>
                        <a:t>БОРИНО</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0.80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2 543.98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692931756"/>
                  </a:ext>
                </a:extLst>
              </a:tr>
              <a:tr h="127333">
                <a:tc>
                  <a:txBody>
                    <a:bodyPr/>
                    <a:lstStyle/>
                    <a:p>
                      <a:pPr>
                        <a:lnSpc>
                          <a:spcPct val="107000"/>
                        </a:lnSpc>
                        <a:spcAft>
                          <a:spcPts val="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r>
                        <a:rPr lang="bg-BG" sz="8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0.86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115.43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007597700"/>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9</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1.06</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2 659</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80358937"/>
                  </a:ext>
                </a:extLst>
              </a:tr>
              <a:tr h="138916">
                <a:tc>
                  <a:txBody>
                    <a:bodyPr/>
                    <a:lstStyle/>
                    <a:p>
                      <a:pPr>
                        <a:lnSpc>
                          <a:spcPct val="107000"/>
                        </a:lnSpc>
                        <a:spcAft>
                          <a:spcPts val="0"/>
                        </a:spcAft>
                      </a:pPr>
                      <a:r>
                        <a:rPr lang="bg-BG" sz="900">
                          <a:effectLst/>
                        </a:rPr>
                        <a:t>ДЕВИН</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238.54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147 378.25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176837857"/>
                  </a:ext>
                </a:extLst>
              </a:tr>
              <a:tr h="138916">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r>
                        <a:rPr lang="bg-BG" sz="8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11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2.46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815.96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418879882"/>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19</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241</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148 194</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921655589"/>
                  </a:ext>
                </a:extLst>
              </a:tr>
              <a:tr h="138916">
                <a:tc>
                  <a:txBody>
                    <a:bodyPr/>
                    <a:lstStyle/>
                    <a:p>
                      <a:pPr>
                        <a:lnSpc>
                          <a:spcPct val="107000"/>
                        </a:lnSpc>
                        <a:spcAft>
                          <a:spcPts val="0"/>
                        </a:spcAft>
                      </a:pPr>
                      <a:r>
                        <a:rPr lang="bg-BG" sz="900">
                          <a:effectLst/>
                        </a:rPr>
                        <a:t>ДОСПАТ</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Биогаз</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1.50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3.43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615680278"/>
                  </a:ext>
                </a:extLst>
              </a:tr>
              <a:tr h="138916">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3.20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11 157.86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397914402"/>
                  </a:ext>
                </a:extLst>
              </a:tr>
              <a:tr h="138916">
                <a:tc>
                  <a:txBody>
                    <a:bodyPr/>
                    <a:lstStyle/>
                    <a:p>
                      <a:pPr algn="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r>
                        <a:rPr lang="bg-BG" sz="8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0.36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372.44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587280493"/>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6</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5.06</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11 534</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4003247110"/>
                  </a:ext>
                </a:extLst>
              </a:tr>
              <a:tr h="138916">
                <a:tc>
                  <a:txBody>
                    <a:bodyPr/>
                    <a:lstStyle/>
                    <a:p>
                      <a:pPr>
                        <a:lnSpc>
                          <a:spcPct val="107000"/>
                        </a:lnSpc>
                        <a:spcAft>
                          <a:spcPts val="0"/>
                        </a:spcAft>
                      </a:pPr>
                      <a:r>
                        <a:rPr lang="bg-BG" sz="900">
                          <a:effectLst/>
                        </a:rPr>
                        <a:t>ЗЛАТОГРАД</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0.63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333.</a:t>
                      </a:r>
                      <a:r>
                        <a:rPr lang="bg-BG" sz="800">
                          <a:effectLst/>
                        </a:rPr>
                        <a:t>80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4117148670"/>
                  </a:ext>
                </a:extLst>
              </a:tr>
              <a:tr h="138916">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r>
                        <a:rPr lang="bg-BG" sz="8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25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0.6</a:t>
                      </a:r>
                      <a:r>
                        <a:rPr lang="bg-BG" sz="800">
                          <a:effectLst/>
                        </a:rPr>
                        <a:t>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369.0</a:t>
                      </a:r>
                      <a:r>
                        <a:rPr lang="bg-BG" sz="8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053169395"/>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26</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1.2</a:t>
                      </a:r>
                      <a:r>
                        <a:rPr lang="bg-BG" sz="1000" b="1" dirty="0">
                          <a:solidFill>
                            <a:srgbClr val="C00000"/>
                          </a:solidFill>
                          <a:effectLst/>
                        </a:rPr>
                        <a:t>4</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703</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93424586"/>
                  </a:ext>
                </a:extLst>
              </a:tr>
              <a:tr h="138916">
                <a:tc>
                  <a:txBody>
                    <a:bodyPr/>
                    <a:lstStyle/>
                    <a:p>
                      <a:pPr>
                        <a:lnSpc>
                          <a:spcPct val="107000"/>
                        </a:lnSpc>
                        <a:spcAft>
                          <a:spcPts val="0"/>
                        </a:spcAft>
                      </a:pPr>
                      <a:r>
                        <a:rPr lang="bg-BG" sz="900">
                          <a:effectLst/>
                        </a:rPr>
                        <a:t>МАДАН</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1.8</a:t>
                      </a:r>
                      <a:r>
                        <a:rPr lang="bg-BG" sz="800">
                          <a:effectLst/>
                        </a:rPr>
                        <a:t>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3 013.61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26145894"/>
                  </a:ext>
                </a:extLst>
              </a:tr>
              <a:tr h="127333">
                <a:tc>
                  <a:txBody>
                    <a:bodyPr/>
                    <a:lstStyle/>
                    <a:p>
                      <a:pPr algn="r">
                        <a:lnSpc>
                          <a:spcPct val="107000"/>
                        </a:lnSpc>
                        <a:spcAft>
                          <a:spcPts val="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r>
                        <a:rPr lang="bg-BG" sz="800">
                          <a:effectLst/>
                        </a:rPr>
                        <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0.7</a:t>
                      </a:r>
                      <a:r>
                        <a:rPr lang="bg-BG" sz="800">
                          <a:effectLst/>
                        </a:rPr>
                        <a:t>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739.80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4204770880"/>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10</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2.5</a:t>
                      </a:r>
                      <a:r>
                        <a:rPr lang="bg-BG" sz="1000" b="1" dirty="0">
                          <a:solidFill>
                            <a:srgbClr val="C00000"/>
                          </a:solidFill>
                          <a:effectLst/>
                        </a:rPr>
                        <a:t>8</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3 753</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175960256"/>
                  </a:ext>
                </a:extLst>
              </a:tr>
              <a:tr h="127333">
                <a:tc>
                  <a:txBody>
                    <a:bodyPr/>
                    <a:lstStyle/>
                    <a:p>
                      <a:pPr>
                        <a:lnSpc>
                          <a:spcPct val="107000"/>
                        </a:lnSpc>
                        <a:spcAft>
                          <a:spcPts val="0"/>
                        </a:spcAft>
                      </a:pPr>
                      <a:r>
                        <a:rPr lang="bg-BG" sz="800">
                          <a:effectLst/>
                        </a:rPr>
                        <a:t>НЕДЕЛИНО</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dirty="0" err="1">
                          <a:effectLst/>
                        </a:rPr>
                        <a:t>Сл</a:t>
                      </a:r>
                      <a:r>
                        <a:rPr lang="bg-BG" sz="800" dirty="0">
                          <a:effectLst/>
                        </a:rPr>
                        <a:t>ънчева </a:t>
                      </a:r>
                      <a:r>
                        <a:rPr lang="en-US" sz="800" dirty="0" err="1">
                          <a:effectLst/>
                        </a:rPr>
                        <a:t>ен</a:t>
                      </a:r>
                      <a:r>
                        <a:rPr lang="bg-BG" sz="800" dirty="0">
                          <a:effectLst/>
                        </a:rPr>
                        <a: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0.09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62.56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646862534"/>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6</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0.09</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6</a:t>
                      </a:r>
                      <a:r>
                        <a:rPr lang="en-US" sz="1000" b="1" dirty="0">
                          <a:solidFill>
                            <a:srgbClr val="C00000"/>
                          </a:solidFill>
                          <a:effectLst/>
                        </a:rPr>
                        <a:t>3</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477416774"/>
                  </a:ext>
                </a:extLst>
              </a:tr>
              <a:tr h="138916">
                <a:tc>
                  <a:txBody>
                    <a:bodyPr/>
                    <a:lstStyle/>
                    <a:p>
                      <a:pPr>
                        <a:lnSpc>
                          <a:spcPct val="107000"/>
                        </a:lnSpc>
                        <a:spcAft>
                          <a:spcPts val="0"/>
                        </a:spcAft>
                      </a:pPr>
                      <a:r>
                        <a:rPr lang="bg-BG" sz="900">
                          <a:effectLst/>
                        </a:rPr>
                        <a:t>РУДОЗЕМ</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1.05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1 161.7</a:t>
                      </a:r>
                      <a:r>
                        <a:rPr lang="bg-BG" sz="800">
                          <a:effectLst/>
                        </a:rPr>
                        <a:t>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581394710"/>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8</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1.05</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1 162</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554692129"/>
                  </a:ext>
                </a:extLst>
              </a:tr>
              <a:tr h="127333">
                <a:tc>
                  <a:txBody>
                    <a:bodyPr/>
                    <a:lstStyle/>
                    <a:p>
                      <a:pPr>
                        <a:lnSpc>
                          <a:spcPct val="107000"/>
                        </a:lnSpc>
                        <a:spcAft>
                          <a:spcPts val="0"/>
                        </a:spcAft>
                      </a:pPr>
                      <a:r>
                        <a:rPr lang="bg-BG" sz="800">
                          <a:effectLst/>
                        </a:rPr>
                        <a:t>СМОЛЯН</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3.18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8 267.8</a:t>
                      </a:r>
                      <a:r>
                        <a:rPr lang="bg-BG" sz="800">
                          <a:effectLst/>
                        </a:rPr>
                        <a:t>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500317023"/>
                  </a:ext>
                </a:extLst>
              </a:tr>
              <a:tr h="127333">
                <a:tc>
                  <a:txBody>
                    <a:bodyPr/>
                    <a:lstStyle/>
                    <a:p>
                      <a:pPr algn="r">
                        <a:lnSpc>
                          <a:spcPct val="107000"/>
                        </a:lnSpc>
                        <a:spcAft>
                          <a:spcPts val="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39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1.86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1 452.3</a:t>
                      </a:r>
                      <a:r>
                        <a:rPr lang="bg-BG" sz="800">
                          <a:effectLst/>
                        </a:rPr>
                        <a:t>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821734555"/>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48</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5.05</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9 720</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1893783348"/>
                  </a:ext>
                </a:extLst>
              </a:tr>
              <a:tr h="127333">
                <a:tc>
                  <a:txBody>
                    <a:bodyPr/>
                    <a:lstStyle/>
                    <a:p>
                      <a:pPr>
                        <a:lnSpc>
                          <a:spcPct val="107000"/>
                        </a:lnSpc>
                        <a:spcAft>
                          <a:spcPts val="0"/>
                        </a:spcAft>
                      </a:pPr>
                      <a:r>
                        <a:rPr lang="bg-BG" sz="800">
                          <a:effectLst/>
                        </a:rPr>
                        <a:t>ЧЕПЕЛАРЕ</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Водна енергия</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1.62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4 137.91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876270306"/>
                  </a:ext>
                </a:extLst>
              </a:tr>
              <a:tr h="127333">
                <a:tc>
                  <a:txBody>
                    <a:bodyPr/>
                    <a:lstStyle/>
                    <a:p>
                      <a:pPr algn="r">
                        <a:lnSpc>
                          <a:spcPct val="107000"/>
                        </a:lnSpc>
                        <a:spcAft>
                          <a:spcPts val="0"/>
                        </a:spcAft>
                      </a:pPr>
                      <a:r>
                        <a:rPr lang="en-US" sz="8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800">
                          <a:effectLst/>
                        </a:rPr>
                        <a:t>Сл</a:t>
                      </a:r>
                      <a:r>
                        <a:rPr lang="bg-BG" sz="800">
                          <a:effectLst/>
                        </a:rPr>
                        <a:t>ънчева </a:t>
                      </a:r>
                      <a:r>
                        <a:rPr lang="en-US" sz="800">
                          <a:effectLst/>
                        </a:rPr>
                        <a:t>ен</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800">
                          <a:effectLst/>
                        </a:rPr>
                        <a:t>10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0.97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800">
                          <a:effectLst/>
                        </a:rPr>
                        <a:t>1 123.73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2411884164"/>
                  </a:ext>
                </a:extLst>
              </a:tr>
              <a:tr h="162039">
                <a:tc>
                  <a:txBody>
                    <a:bodyPr/>
                    <a:lstStyle/>
                    <a:p>
                      <a:pPr algn="r">
                        <a:lnSpc>
                          <a:spcPct val="107000"/>
                        </a:lnSpc>
                        <a:spcAft>
                          <a:spcPts val="0"/>
                        </a:spcAft>
                      </a:pPr>
                      <a:r>
                        <a:rPr lang="en-US" sz="800" dirty="0">
                          <a:effectLst/>
                        </a:rPr>
                        <a:t>Общо</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nSpc>
                          <a:spcPct val="107000"/>
                        </a:lnSpc>
                        <a:spcAft>
                          <a:spcPts val="0"/>
                        </a:spcAft>
                      </a:pPr>
                      <a:r>
                        <a:rPr lang="en-US" sz="9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bg-BG" sz="1000" b="1" dirty="0">
                          <a:solidFill>
                            <a:srgbClr val="C00000"/>
                          </a:solidFill>
                          <a:effectLst/>
                        </a:rPr>
                        <a:t>13</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2.59</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tc>
                  <a:txBody>
                    <a:bodyPr/>
                    <a:lstStyle/>
                    <a:p>
                      <a:pPr algn="ctr">
                        <a:lnSpc>
                          <a:spcPct val="107000"/>
                        </a:lnSpc>
                        <a:spcAft>
                          <a:spcPts val="0"/>
                        </a:spcAft>
                      </a:pPr>
                      <a:r>
                        <a:rPr lang="en-US" sz="1000" b="1" dirty="0">
                          <a:solidFill>
                            <a:srgbClr val="C00000"/>
                          </a:solidFill>
                          <a:effectLst/>
                        </a:rPr>
                        <a:t>5 262</a:t>
                      </a:r>
                      <a:endParaRPr lang="en-US" sz="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8679" marR="48679" marT="0" marB="0"/>
                </a:tc>
                <a:extLst>
                  <a:ext uri="{0D108BD9-81ED-4DB2-BD59-A6C34878D82A}">
                    <a16:rowId xmlns:a16="http://schemas.microsoft.com/office/drawing/2014/main" val="644729739"/>
                  </a:ext>
                </a:extLst>
              </a:tr>
            </a:tbl>
          </a:graphicData>
        </a:graphic>
      </p:graphicFrame>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32</a:t>
            </a:fld>
            <a:endParaRPr lang="en-US" altLang="en-US"/>
          </a:p>
        </p:txBody>
      </p:sp>
    </p:spTree>
    <p:extLst>
      <p:ext uri="{BB962C8B-B14F-4D97-AF65-F5344CB8AC3E}">
        <p14:creationId xmlns:p14="http://schemas.microsoft.com/office/powerpoint/2010/main" val="1023364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bg-BG" altLang="bg-BG"/>
              <a:t>РЕГИСТРИРАЙТЕ СЕ ЗА НАШИТЕ НОВИНИ!</a:t>
            </a:r>
            <a:endParaRPr lang="en-US" altLang="bg-BG"/>
          </a:p>
        </p:txBody>
      </p:sp>
      <p:pic>
        <p:nvPicPr>
          <p:cNvPr id="30723"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331913" y="949325"/>
            <a:ext cx="6113462" cy="5432425"/>
          </a:xfrm>
        </p:spPr>
      </p:pic>
      <p:sp>
        <p:nvSpPr>
          <p:cNvPr id="30724"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DAE487-C2A2-4282-871B-7267B2B1DFC8}" type="slidenum">
              <a:rPr lang="en-US" altLang="en-US" smtClean="0"/>
              <a:pPr/>
              <a:t>33</a:t>
            </a:fld>
            <a:endParaRPr lang="en-US" altLang="en-US"/>
          </a:p>
        </p:txBody>
      </p:sp>
      <p:sp>
        <p:nvSpPr>
          <p:cNvPr id="8" name="Oval 7"/>
          <p:cNvSpPr/>
          <p:nvPr/>
        </p:nvSpPr>
        <p:spPr>
          <a:xfrm>
            <a:off x="3406775" y="2565400"/>
            <a:ext cx="1597025" cy="7191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2268538" y="5949950"/>
            <a:ext cx="1309687" cy="5032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911115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CAA8A3A-159E-4F57-BDB5-F4C6C5490EC0}"/>
              </a:ext>
            </a:extLst>
          </p:cNvPr>
          <p:cNvSpPr>
            <a:spLocks noGrp="1"/>
          </p:cNvSpPr>
          <p:nvPr>
            <p:ph type="sldNum" sz="quarter" idx="12"/>
          </p:nvPr>
        </p:nvSpPr>
        <p:spPr/>
        <p:txBody>
          <a:bodyPr/>
          <a:lstStyle/>
          <a:p>
            <a:pPr>
              <a:defRPr/>
            </a:pPr>
            <a:fld id="{56E68A10-5D88-45C9-9700-3440702FC854}" type="slidenum">
              <a:rPr lang="en-US" altLang="en-US" smtClean="0">
                <a:solidFill>
                  <a:srgbClr val="000000"/>
                </a:solidFill>
              </a:rPr>
              <a:pPr>
                <a:defRPr/>
              </a:pPr>
              <a:t>34</a:t>
            </a:fld>
            <a:endParaRPr lang="en-US" altLang="en-US" dirty="0">
              <a:solidFill>
                <a:srgbClr val="000000"/>
              </a:solidFill>
            </a:endParaRPr>
          </a:p>
        </p:txBody>
      </p:sp>
      <p:sp>
        <p:nvSpPr>
          <p:cNvPr id="7" name="Title 3">
            <a:extLst>
              <a:ext uri="{FF2B5EF4-FFF2-40B4-BE49-F238E27FC236}">
                <a16:creationId xmlns:a16="http://schemas.microsoft.com/office/drawing/2014/main" id="{7E078111-DEB8-4CF1-9F58-87EF625FE1E9}"/>
              </a:ext>
            </a:extLst>
          </p:cNvPr>
          <p:cNvSpPr>
            <a:spLocks noGrp="1"/>
          </p:cNvSpPr>
          <p:nvPr>
            <p:ph type="title"/>
          </p:nvPr>
        </p:nvSpPr>
        <p:spPr>
          <a:xfrm>
            <a:off x="684969" y="1823583"/>
            <a:ext cx="7774062" cy="936104"/>
          </a:xfrm>
        </p:spPr>
        <p:txBody>
          <a:bodyPr/>
          <a:lstStyle/>
          <a:p>
            <a:pPr algn="just"/>
            <a:r>
              <a:rPr lang="bg-BG" sz="1600" dirty="0">
                <a:latin typeface="Verdana" panose="020B0604030504040204" pitchFamily="34" charset="0"/>
                <a:ea typeface="Verdana" panose="020B0604030504040204" pitchFamily="34" charset="0"/>
                <a:cs typeface="Verdana" panose="020B0604030504040204" pitchFamily="34" charset="0"/>
              </a:rPr>
              <a:t>БЛАГОДАРЯ ЗА ВНИМАНИЕТО!</a:t>
            </a:r>
          </a:p>
        </p:txBody>
      </p:sp>
      <p:sp>
        <p:nvSpPr>
          <p:cNvPr id="8" name="Rectangle 4">
            <a:extLst>
              <a:ext uri="{FF2B5EF4-FFF2-40B4-BE49-F238E27FC236}">
                <a16:creationId xmlns:a16="http://schemas.microsoft.com/office/drawing/2014/main" id="{AEA506E5-2E51-4BAB-9992-9104ACA0E399}"/>
              </a:ext>
            </a:extLst>
          </p:cNvPr>
          <p:cNvSpPr>
            <a:spLocks noChangeArrowheads="1"/>
          </p:cNvSpPr>
          <p:nvPr/>
        </p:nvSpPr>
        <p:spPr bwMode="auto">
          <a:xfrm>
            <a:off x="5013435" y="3694113"/>
            <a:ext cx="4248150" cy="254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a:spcBef>
                <a:spcPct val="20000"/>
              </a:spcBef>
              <a:buClr>
                <a:srgbClr val="000099"/>
              </a:buClr>
              <a:buFont typeface="Wingdings" panose="05000000000000000000" pitchFamily="2" charset="2"/>
              <a:buChar char="n"/>
              <a:tabLst>
                <a:tab pos="900113" algn="l"/>
              </a:tabLst>
              <a:defRPr sz="2000">
                <a:solidFill>
                  <a:schemeClr val="tx1"/>
                </a:solidFill>
                <a:latin typeface="Arial" panose="020B0604020202020204" pitchFamily="34" charset="0"/>
              </a:defRPr>
            </a:lvl1pPr>
            <a:lvl2pPr marL="742950" indent="-285750">
              <a:spcBef>
                <a:spcPct val="20000"/>
              </a:spcBef>
              <a:buClr>
                <a:srgbClr val="000099"/>
              </a:buClr>
              <a:buFont typeface="Wingdings" panose="05000000000000000000" pitchFamily="2" charset="2"/>
              <a:buChar char="q"/>
              <a:tabLst>
                <a:tab pos="900113" algn="l"/>
              </a:tabLst>
              <a:defRPr>
                <a:solidFill>
                  <a:schemeClr val="tx1"/>
                </a:solidFill>
                <a:latin typeface="Arial" panose="020B0604020202020204" pitchFamily="34" charset="0"/>
              </a:defRPr>
            </a:lvl2pPr>
            <a:lvl3pPr marL="1143000" indent="-228600">
              <a:spcBef>
                <a:spcPct val="20000"/>
              </a:spcBef>
              <a:buClr>
                <a:srgbClr val="000099"/>
              </a:buClr>
              <a:buFont typeface="Wingdings" panose="05000000000000000000" pitchFamily="2" charset="2"/>
              <a:buChar char="n"/>
              <a:tabLst>
                <a:tab pos="900113" algn="l"/>
              </a:tabLst>
              <a:defRPr sz="1600">
                <a:solidFill>
                  <a:schemeClr val="tx1"/>
                </a:solidFill>
                <a:latin typeface="Arial" panose="020B0604020202020204" pitchFamily="34" charset="0"/>
              </a:defRPr>
            </a:lvl3pPr>
            <a:lvl4pPr marL="1600200" indent="-228600">
              <a:spcBef>
                <a:spcPct val="20000"/>
              </a:spcBef>
              <a:buClr>
                <a:srgbClr val="000099"/>
              </a:buClr>
              <a:buFont typeface="Wingdings" panose="05000000000000000000" pitchFamily="2" charset="2"/>
              <a:buChar char="q"/>
              <a:tabLst>
                <a:tab pos="900113" algn="l"/>
              </a:tabLst>
              <a:defRPr sz="1400">
                <a:solidFill>
                  <a:schemeClr val="tx1"/>
                </a:solidFill>
                <a:latin typeface="Arial" panose="020B0604020202020204" pitchFamily="34" charset="0"/>
              </a:defRPr>
            </a:lvl4pPr>
            <a:lvl5pPr marL="2057400" indent="-228600">
              <a:spcBef>
                <a:spcPct val="20000"/>
              </a:spcBef>
              <a:buClr>
                <a:srgbClr val="000099"/>
              </a:buClr>
              <a:buFont typeface="Wingdings" panose="05000000000000000000" pitchFamily="2" charset="2"/>
              <a:buChar char="§"/>
              <a:tabLst>
                <a:tab pos="900113" algn="l"/>
              </a:tabLst>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0099"/>
              </a:buClr>
              <a:buFont typeface="Wingdings" panose="05000000000000000000" pitchFamily="2" charset="2"/>
              <a:buChar char="§"/>
              <a:tabLst>
                <a:tab pos="900113" algn="l"/>
              </a:tabLst>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0099"/>
              </a:buClr>
              <a:buFont typeface="Wingdings" panose="05000000000000000000" pitchFamily="2" charset="2"/>
              <a:buChar char="§"/>
              <a:tabLst>
                <a:tab pos="900113" algn="l"/>
              </a:tabLst>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0099"/>
              </a:buClr>
              <a:buFont typeface="Wingdings" panose="05000000000000000000" pitchFamily="2" charset="2"/>
              <a:buChar char="§"/>
              <a:tabLst>
                <a:tab pos="900113" algn="l"/>
              </a:tabLst>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0099"/>
              </a:buClr>
              <a:buFont typeface="Wingdings" panose="05000000000000000000" pitchFamily="2" charset="2"/>
              <a:buChar char="§"/>
              <a:tabLst>
                <a:tab pos="900113" algn="l"/>
              </a:tabLst>
              <a:defRPr sz="14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000099"/>
              </a:buClr>
              <a:buSzTx/>
              <a:buFont typeface="Wingdings" panose="05000000000000000000" pitchFamily="2" charset="2"/>
              <a:buNone/>
              <a:tabLst>
                <a:tab pos="900113" algn="l"/>
              </a:tabLst>
              <a:defRPr/>
            </a:pPr>
            <a:endParaRPr kumimoji="0" lang="en-US" altLang="en-US" sz="1600" b="1" i="0" u="none" strike="noStrike" kern="1200" cap="none" spc="0" normalizeH="0" baseline="0" noProof="0" dirty="0">
              <a:ln>
                <a:noFill/>
              </a:ln>
              <a:solidFill>
                <a:srgbClr val="000099"/>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anose="05000000000000000000" pitchFamily="2" charset="2"/>
              <a:buNone/>
              <a:tabLst>
                <a:tab pos="900113" algn="l"/>
              </a:tabLst>
              <a:defRPr/>
            </a:pPr>
            <a:endParaRPr kumimoji="0" lang="en-US" altLang="en-US" sz="1600" b="1" i="0" u="none" strike="noStrike" kern="1200" cap="none" spc="0" normalizeH="0" baseline="0" noProof="0" dirty="0">
              <a:ln>
                <a:noFill/>
              </a:ln>
              <a:solidFill>
                <a:srgbClr val="000099"/>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anose="05000000000000000000" pitchFamily="2" charset="2"/>
              <a:buNone/>
              <a:tabLst>
                <a:tab pos="900113" algn="l"/>
              </a:tabLst>
              <a:defRPr/>
            </a:pPr>
            <a:r>
              <a:rPr kumimoji="0" lang="bg-BG" altLang="en-US" sz="1600" b="1"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Петя Нешева</a:t>
            </a:r>
            <a:endParaRPr kumimoji="0" lang="en-US" altLang="en-US" sz="1600" b="1" i="0" u="none" strike="noStrike" kern="1200" cap="none" spc="0" normalizeH="0" baseline="0" noProof="0" dirty="0">
              <a:ln>
                <a:noFill/>
              </a:ln>
              <a:solidFill>
                <a:srgbClr val="000099"/>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anose="05000000000000000000" pitchFamily="2" charset="2"/>
              <a:buNone/>
              <a:tabLst>
                <a:tab pos="900113" algn="l"/>
              </a:tabLst>
              <a:defRPr/>
            </a:pPr>
            <a:endParaRPr kumimoji="0" lang="bg-BG" altLang="en-US" sz="1600" b="1" i="0" u="none" strike="noStrike" kern="1200" cap="none" spc="0" normalizeH="0" baseline="0" noProof="0" dirty="0">
              <a:ln>
                <a:noFill/>
              </a:ln>
              <a:solidFill>
                <a:srgbClr val="000099"/>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anose="05000000000000000000" pitchFamily="2" charset="2"/>
              <a:buNone/>
              <a:tabLst>
                <a:tab pos="900113" algn="l"/>
              </a:tabLst>
              <a:defRPr/>
            </a:pPr>
            <a:r>
              <a:rPr kumimoji="0" lang="bg-BG"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Тел:</a:t>
            </a:r>
            <a:r>
              <a:rPr kumimoji="0" lang="en-US"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	+359 </a:t>
            </a:r>
            <a:r>
              <a:rPr kumimoji="0" lang="bg-BG"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3</a:t>
            </a:r>
            <a:r>
              <a:rPr kumimoji="0" lang="en-US"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2 </a:t>
            </a:r>
            <a:r>
              <a:rPr kumimoji="0" lang="bg-BG"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250 007</a:t>
            </a:r>
          </a:p>
          <a:p>
            <a:pPr marL="0" marR="0" lvl="0" indent="0" algn="l" defTabSz="914400" rtl="0" eaLnBrk="1" fontAlgn="base" latinLnBrk="0" hangingPunct="1">
              <a:lnSpc>
                <a:spcPct val="100000"/>
              </a:lnSpc>
              <a:spcBef>
                <a:spcPct val="20000"/>
              </a:spcBef>
              <a:spcAft>
                <a:spcPct val="0"/>
              </a:spcAft>
              <a:buClr>
                <a:srgbClr val="000099"/>
              </a:buClr>
              <a:buSzTx/>
              <a:buFont typeface="Wingdings" panose="05000000000000000000" pitchFamily="2" charset="2"/>
              <a:buNone/>
              <a:tabLst>
                <a:tab pos="900113" algn="l"/>
              </a:tabLst>
              <a:defRPr/>
            </a:pPr>
            <a:r>
              <a:rPr kumimoji="0" lang="en-US"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E-mail</a:t>
            </a:r>
            <a:r>
              <a:rPr kumimoji="0" lang="bg-BG"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a:t>
            </a:r>
            <a:r>
              <a:rPr kumimoji="0" lang="en-US"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	</a:t>
            </a:r>
            <a:r>
              <a:rPr lang="en-US" altLang="en-US" sz="1600" noProof="0" dirty="0">
                <a:solidFill>
                  <a:srgbClr val="000099"/>
                </a:solidFill>
              </a:rPr>
              <a:t>Nesheva</a:t>
            </a:r>
            <a:r>
              <a:rPr kumimoji="0" lang="en-US"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@seea.government.bg</a:t>
            </a:r>
            <a:endParaRPr kumimoji="0" lang="bg-BG"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20000"/>
              </a:spcBef>
              <a:spcAft>
                <a:spcPct val="0"/>
              </a:spcAft>
              <a:buClr>
                <a:srgbClr val="000099"/>
              </a:buClr>
              <a:buSzTx/>
              <a:buFont typeface="Wingdings" panose="05000000000000000000" pitchFamily="2" charset="2"/>
              <a:buNone/>
              <a:tabLst>
                <a:tab pos="900113" algn="l"/>
              </a:tabLst>
              <a:defRPr/>
            </a:pPr>
            <a:r>
              <a:rPr kumimoji="0" lang="en-US"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rPr>
              <a:t>Web:	www.seea.government.bg</a:t>
            </a:r>
            <a:endParaRPr kumimoji="0" lang="bg-BG" altLang="en-US" sz="1600" b="0" i="0" u="none" strike="noStrike" kern="1200" cap="none" spc="0" normalizeH="0" baseline="0" noProof="0" dirty="0">
              <a:ln>
                <a:noFill/>
              </a:ln>
              <a:solidFill>
                <a:srgbClr val="000099"/>
              </a:solidFill>
              <a:effectLst/>
              <a:uLnTx/>
              <a:uFillTx/>
              <a:latin typeface="Arial" panose="020B0604020202020204" pitchFamily="34" charset="0"/>
              <a:ea typeface="+mn-ea"/>
              <a:cs typeface="+mn-cs"/>
            </a:endParaRPr>
          </a:p>
        </p:txBody>
      </p:sp>
      <p:pic>
        <p:nvPicPr>
          <p:cNvPr id="9" name="Picture 8">
            <a:extLst>
              <a:ext uri="{FF2B5EF4-FFF2-40B4-BE49-F238E27FC236}">
                <a16:creationId xmlns:a16="http://schemas.microsoft.com/office/drawing/2014/main" id="{B6566DA7-F20B-4367-B3A4-2A6916193793}"/>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288145" y="4713890"/>
            <a:ext cx="1915057" cy="1763869"/>
          </a:xfrm>
          <a:prstGeom prst="rect">
            <a:avLst/>
          </a:prstGeom>
        </p:spPr>
      </p:pic>
    </p:spTree>
    <p:extLst>
      <p:ext uri="{BB962C8B-B14F-4D97-AF65-F5344CB8AC3E}">
        <p14:creationId xmlns:p14="http://schemas.microsoft.com/office/powerpoint/2010/main" val="243963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Контейнер за номер на слайда 3"/>
          <p:cNvSpPr>
            <a:spLocks noGrp="1"/>
          </p:cNvSpPr>
          <p:nvPr>
            <p:ph type="sldNum" sz="quarter" idx="12"/>
          </p:nvPr>
        </p:nvSpPr>
        <p:spPr>
          <a:noFill/>
        </p:spPr>
        <p:txBody>
          <a:bodyPr/>
          <a:lstStyle/>
          <a:p>
            <a:fld id="{42F4D6EC-08AA-4336-9447-7305B8ED8A5A}" type="slidenum">
              <a:rPr lang="en-US" altLang="en-US" smtClean="0"/>
              <a:pPr/>
              <a:t>4</a:t>
            </a:fld>
            <a:endParaRPr lang="en-US" altLang="en-US"/>
          </a:p>
        </p:txBody>
      </p:sp>
      <p:sp>
        <p:nvSpPr>
          <p:cNvPr id="9219" name="Rectangle 1"/>
          <p:cNvSpPr>
            <a:spLocks noChangeArrowheads="1"/>
          </p:cNvSpPr>
          <p:nvPr/>
        </p:nvSpPr>
        <p:spPr bwMode="auto">
          <a:xfrm>
            <a:off x="1006466" y="1097503"/>
            <a:ext cx="6978585" cy="4801314"/>
          </a:xfrm>
          <a:prstGeom prst="rect">
            <a:avLst/>
          </a:prstGeom>
          <a:solidFill>
            <a:srgbClr val="FFFFFF"/>
          </a:solidFill>
          <a:ln w="9525">
            <a:noFill/>
            <a:miter lim="800000"/>
            <a:headEnd/>
            <a:tailEnd/>
          </a:ln>
        </p:spPr>
        <p:txBody>
          <a:bodyPr wrap="square" anchor="ctr">
            <a:spAutoFit/>
          </a:bodyPr>
          <a:lstStyle/>
          <a:p>
            <a:r>
              <a:rPr lang="ru-RU" dirty="0">
                <a:solidFill>
                  <a:srgbClr val="002060"/>
                </a:solidFill>
              </a:rPr>
              <a:t>5.  Оказва съдействие на компетентните държавни органи за изпълнение на правомощията им по този закон,</a:t>
            </a:r>
            <a:endParaRPr lang="ru-RU" dirty="0">
              <a:solidFill>
                <a:srgbClr val="002060"/>
              </a:solidFill>
              <a:cs typeface="Times New Roman" pitchFamily="18" charset="0"/>
            </a:endParaRPr>
          </a:p>
          <a:p>
            <a:r>
              <a:rPr lang="ru-RU" dirty="0">
                <a:solidFill>
                  <a:srgbClr val="002060"/>
                </a:solidFill>
                <a:cs typeface="Times New Roman" pitchFamily="18" charset="0"/>
              </a:rPr>
              <a:t>6.  (</a:t>
            </a:r>
            <a:r>
              <a:rPr lang="ru-RU" dirty="0">
                <a:solidFill>
                  <a:srgbClr val="FF0000"/>
                </a:solidFill>
                <a:cs typeface="Times New Roman" pitchFamily="18" charset="0"/>
              </a:rPr>
              <a:t>Нова!</a:t>
            </a:r>
            <a:r>
              <a:rPr lang="ru-RU" dirty="0">
                <a:solidFill>
                  <a:srgbClr val="002060"/>
                </a:solidFill>
                <a:cs typeface="Times New Roman" pitchFamily="18" charset="0"/>
              </a:rPr>
              <a:t>) Предоставя информация на ИД на АУЕР за въведените в експлоатация инсталации за производство на ел. енергия на крайни клиенти по чл.18а.</a:t>
            </a:r>
          </a:p>
          <a:p>
            <a:pPr marL="342900" indent="-342900"/>
            <a:r>
              <a:rPr lang="ru-RU" dirty="0">
                <a:solidFill>
                  <a:srgbClr val="002060"/>
                </a:solidFill>
                <a:cs typeface="Times New Roman" pitchFamily="18" charset="0"/>
              </a:rPr>
              <a:t>(4)</a:t>
            </a:r>
            <a:r>
              <a:rPr lang="ru-RU" dirty="0">
                <a:solidFill>
                  <a:srgbClr val="002060"/>
                </a:solidFill>
              </a:rPr>
              <a:t> Кметът на общината внася за разглеждане от общинския съвет предложенията на областния управител по чл. 8, т. 4 на първото му заседание след постъпване на предложението.</a:t>
            </a:r>
          </a:p>
          <a:p>
            <a:pPr marL="342900" indent="-342900"/>
            <a:r>
              <a:rPr lang="ru-RU" dirty="0">
                <a:solidFill>
                  <a:srgbClr val="002060"/>
                </a:solidFill>
              </a:rPr>
              <a:t>       Чл.11.(1) Органите на държавната власт и органите на местното самоуправление при упражняване на правомощията си за постигане на целите на този закон, са длъжни:</a:t>
            </a:r>
          </a:p>
          <a:p>
            <a:pPr marL="342900" indent="-342900">
              <a:buAutoNum type="arabicPeriod"/>
            </a:pPr>
            <a:r>
              <a:rPr lang="ru-RU" dirty="0">
                <a:solidFill>
                  <a:srgbClr val="002060"/>
                </a:solidFill>
              </a:rPr>
              <a:t>Да определят прозрачно, ясно и с конкретни срокове произнасяне по съответните заявления;</a:t>
            </a:r>
          </a:p>
          <a:p>
            <a:pPr marL="342900" indent="-342900">
              <a:buFontTx/>
              <a:buAutoNum type="arabicPeriod"/>
            </a:pPr>
            <a:r>
              <a:rPr lang="ru-RU" dirty="0">
                <a:solidFill>
                  <a:srgbClr val="002060"/>
                </a:solidFill>
              </a:rPr>
              <a:t>Да не допускат дискриминация;</a:t>
            </a:r>
          </a:p>
          <a:p>
            <a:pPr marL="342900" indent="-342900">
              <a:buFontTx/>
              <a:buAutoNum type="arabicPeriod"/>
            </a:pPr>
            <a:r>
              <a:rPr lang="ru-RU" dirty="0">
                <a:solidFill>
                  <a:srgbClr val="002060"/>
                </a:solidFill>
              </a:rPr>
              <a:t>Да отчитат особеностите на отделните технологии;</a:t>
            </a:r>
          </a:p>
        </p:txBody>
      </p:sp>
      <p:sp>
        <p:nvSpPr>
          <p:cNvPr id="4"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5"/>
            <a:ext cx="7921777" cy="345210"/>
          </a:xfrm>
        </p:spPr>
        <p:txBody>
          <a:bodyPr/>
          <a:lstStyle/>
          <a:p>
            <a:pPr indent="450850"/>
            <a:r>
              <a:rPr lang="ru-RU" altLang="en-US" sz="1800" dirty="0">
                <a:latin typeface="Arial" panose="020B0604020202020204" pitchFamily="34" charset="0"/>
                <a:ea typeface="Verdana" panose="020B0604030504040204" pitchFamily="34" charset="0"/>
                <a:cs typeface="Arial" panose="020B0604020202020204" pitchFamily="34" charset="0"/>
              </a:rPr>
              <a:t>ЗЕВИ</a:t>
            </a:r>
            <a:endParaRPr lang="bg-BG" sz="1800" dirty="0">
              <a:solidFill>
                <a:srgbClr val="7030A0"/>
              </a:solidFill>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2648206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Контейнер за номер на слайда 3"/>
          <p:cNvSpPr>
            <a:spLocks noGrp="1"/>
          </p:cNvSpPr>
          <p:nvPr>
            <p:ph type="sldNum" sz="quarter" idx="12"/>
          </p:nvPr>
        </p:nvSpPr>
        <p:spPr>
          <a:noFill/>
        </p:spPr>
        <p:txBody>
          <a:bodyPr/>
          <a:lstStyle/>
          <a:p>
            <a:fld id="{42F4D6EC-08AA-4336-9447-7305B8ED8A5A}" type="slidenum">
              <a:rPr lang="en-US" altLang="en-US" smtClean="0"/>
              <a:pPr/>
              <a:t>5</a:t>
            </a:fld>
            <a:endParaRPr lang="en-US" altLang="en-US"/>
          </a:p>
        </p:txBody>
      </p:sp>
      <p:sp>
        <p:nvSpPr>
          <p:cNvPr id="9219" name="Rectangle 1"/>
          <p:cNvSpPr>
            <a:spLocks noChangeArrowheads="1"/>
          </p:cNvSpPr>
          <p:nvPr/>
        </p:nvSpPr>
        <p:spPr bwMode="auto">
          <a:xfrm>
            <a:off x="1006465" y="1201479"/>
            <a:ext cx="7403888" cy="4967064"/>
          </a:xfrm>
          <a:prstGeom prst="rect">
            <a:avLst/>
          </a:prstGeom>
          <a:solidFill>
            <a:srgbClr val="FFFFFF"/>
          </a:solidFill>
          <a:ln w="9525">
            <a:noFill/>
            <a:miter lim="800000"/>
            <a:headEnd/>
            <a:tailEnd/>
          </a:ln>
        </p:spPr>
        <p:txBody>
          <a:bodyPr wrap="square" anchor="ctr">
            <a:spAutoFit/>
          </a:bodyPr>
          <a:lstStyle/>
          <a:p>
            <a:endParaRPr lang="ru-RU" dirty="0">
              <a:solidFill>
                <a:srgbClr val="002060"/>
              </a:solidFill>
              <a:latin typeface="+mj-lt"/>
            </a:endParaRPr>
          </a:p>
          <a:p>
            <a:pPr eaLnBrk="0" hangingPunct="0"/>
            <a:r>
              <a:rPr lang="ru-RU" dirty="0">
                <a:solidFill>
                  <a:srgbClr val="002060"/>
                </a:solidFill>
                <a:latin typeface="+mj-lt"/>
              </a:rPr>
              <a:t>4.  В случай че въвеждат такси за административно обслужване, те да са определени ясно и прозрачно;</a:t>
            </a:r>
          </a:p>
          <a:p>
            <a:pPr eaLnBrk="0" hangingPunct="0"/>
            <a:r>
              <a:rPr lang="ru-RU" dirty="0">
                <a:solidFill>
                  <a:srgbClr val="002060"/>
                </a:solidFill>
                <a:latin typeface="+mj-lt"/>
              </a:rPr>
              <a:t>5.  Да прилагат опростени процедури за получаване на разрешение за проектиране;</a:t>
            </a:r>
          </a:p>
          <a:p>
            <a:pPr eaLnBrk="0" hangingPunct="0"/>
            <a:r>
              <a:rPr lang="ru-RU" dirty="0">
                <a:solidFill>
                  <a:srgbClr val="002060"/>
                </a:solidFill>
                <a:latin typeface="+mj-lt"/>
              </a:rPr>
              <a:t>6.  Да предвиждат ускорени процедури във връзка с планирането, проектирането и изграждането на електроенергийна мрежова инфраструктура;</a:t>
            </a:r>
          </a:p>
          <a:p>
            <a:pPr marL="342900" indent="-342900" eaLnBrk="0" hangingPunct="0">
              <a:buAutoNum type="arabicPeriod" startAt="7"/>
            </a:pPr>
            <a:r>
              <a:rPr lang="ru-RU" dirty="0">
                <a:solidFill>
                  <a:srgbClr val="002060"/>
                </a:solidFill>
                <a:cs typeface="Times New Roman" pitchFamily="18" charset="0"/>
              </a:rPr>
              <a:t>(</a:t>
            </a:r>
            <a:r>
              <a:rPr lang="ru-RU" dirty="0">
                <a:solidFill>
                  <a:srgbClr val="FF0000"/>
                </a:solidFill>
                <a:cs typeface="Times New Roman" pitchFamily="18" charset="0"/>
              </a:rPr>
              <a:t>Нова!</a:t>
            </a:r>
            <a:r>
              <a:rPr lang="ru-RU" dirty="0">
                <a:solidFill>
                  <a:srgbClr val="002060"/>
                </a:solidFill>
                <a:cs typeface="Times New Roman" pitchFamily="18" charset="0"/>
              </a:rPr>
              <a:t>) Да предоставят информация относно необходимите процедури и тяхната последователност, включително приложимите срокове и необходимите документи.</a:t>
            </a:r>
          </a:p>
          <a:p>
            <a:pPr eaLnBrk="0" hangingPunct="0"/>
            <a:r>
              <a:rPr lang="ru-RU" dirty="0">
                <a:solidFill>
                  <a:srgbClr val="002060"/>
                </a:solidFill>
              </a:rPr>
              <a:t>(2) Органите на държавната и местната власт, предприемат мерки</a:t>
            </a:r>
            <a:r>
              <a:rPr lang="bg-BG" dirty="0">
                <a:solidFill>
                  <a:srgbClr val="002060"/>
                </a:solidFill>
              </a:rPr>
              <a:t>,     за да осигурят, считано от 1 януари 2012г.</a:t>
            </a:r>
            <a:r>
              <a:rPr lang="ru-RU" dirty="0">
                <a:solidFill>
                  <a:srgbClr val="002060"/>
                </a:solidFill>
              </a:rPr>
              <a:t> новите сгради за обществено обслужване, както  и съществуващите сгради за обществено обслужване, в които се извършва реконструкция</a:t>
            </a:r>
            <a:r>
              <a:rPr lang="en-US" dirty="0">
                <a:solidFill>
                  <a:srgbClr val="002060"/>
                </a:solidFill>
              </a:rPr>
              <a:t>,</a:t>
            </a:r>
            <a:r>
              <a:rPr lang="ru-RU" dirty="0">
                <a:solidFill>
                  <a:srgbClr val="002060"/>
                </a:solidFill>
              </a:rPr>
              <a:t> основно обновяване, основен ремонт или преустройство да изпълняват ролята на образец за постигане целите на този закон.</a:t>
            </a:r>
          </a:p>
        </p:txBody>
      </p:sp>
      <p:sp>
        <p:nvSpPr>
          <p:cNvPr id="4"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5"/>
            <a:ext cx="7921777" cy="345210"/>
          </a:xfrm>
        </p:spPr>
        <p:txBody>
          <a:bodyPr/>
          <a:lstStyle/>
          <a:p>
            <a:pPr indent="450850"/>
            <a:r>
              <a:rPr lang="ru-RU" altLang="en-US" sz="1800" dirty="0">
                <a:latin typeface="Arial" panose="020B0604020202020204" pitchFamily="34" charset="0"/>
                <a:ea typeface="Verdana" panose="020B0604030504040204" pitchFamily="34" charset="0"/>
                <a:cs typeface="Arial" panose="020B0604020202020204" pitchFamily="34" charset="0"/>
              </a:rPr>
              <a:t>ЗЕВИ</a:t>
            </a:r>
            <a:endParaRPr lang="bg-BG" sz="1800" dirty="0">
              <a:solidFill>
                <a:srgbClr val="7030A0"/>
              </a:solidFill>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2229360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6E68A10-5D88-45C9-9700-3440702FC854}" type="slidenum">
              <a:rPr lang="en-US" altLang="en-US" smtClean="0">
                <a:solidFill>
                  <a:srgbClr val="000000"/>
                </a:solidFill>
              </a:rPr>
              <a:pPr>
                <a:defRPr/>
              </a:pPr>
              <a:t>6</a:t>
            </a:fld>
            <a:endParaRPr lang="en-US" altLang="en-US" dirty="0">
              <a:solidFill>
                <a:srgbClr val="000000"/>
              </a:solidFill>
            </a:endParaRPr>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5"/>
            <a:ext cx="7921777" cy="345210"/>
          </a:xfrm>
        </p:spPr>
        <p:txBody>
          <a:bodyPr/>
          <a:lstStyle/>
          <a:p>
            <a:pPr algn="just"/>
            <a:r>
              <a:rPr lang="bg-BG" altLang="en-US" sz="1800" dirty="0">
                <a:latin typeface="Arial" panose="020B0604020202020204" pitchFamily="34" charset="0"/>
                <a:ea typeface="Verdana" panose="020B0604030504040204" pitchFamily="34" charset="0"/>
                <a:cs typeface="Arial" panose="020B0604020202020204" pitchFamily="34" charset="0"/>
              </a:rPr>
              <a:t>ВЕИ за собствено потребление</a:t>
            </a:r>
            <a:endParaRPr lang="bg-BG" altLang="en-US" sz="1800" dirty="0">
              <a:solidFill>
                <a:srgbClr val="7030A0"/>
              </a:solidFill>
              <a:latin typeface="Arial" panose="020B0604020202020204" pitchFamily="34" charset="0"/>
              <a:ea typeface="Verdana" panose="020B0604030504040204" pitchFamily="34" charset="0"/>
              <a:cs typeface="Arial" panose="020B0604020202020204" pitchFamily="34" charset="0"/>
            </a:endParaRPr>
          </a:p>
        </p:txBody>
      </p:sp>
      <p:sp>
        <p:nvSpPr>
          <p:cNvPr id="2" name="Rectangle 1"/>
          <p:cNvSpPr/>
          <p:nvPr/>
        </p:nvSpPr>
        <p:spPr>
          <a:xfrm>
            <a:off x="933450" y="1446633"/>
            <a:ext cx="7837476" cy="4401205"/>
          </a:xfrm>
          <a:prstGeom prst="rect">
            <a:avLst/>
          </a:prstGeom>
        </p:spPr>
        <p:txBody>
          <a:bodyPr wrap="square">
            <a:spAutoFit/>
          </a:bodyPr>
          <a:lstStyle/>
          <a:p>
            <a:pPr>
              <a:lnSpc>
                <a:spcPts val="2400"/>
              </a:lnSpc>
            </a:pPr>
            <a:r>
              <a:rPr lang="ru-RU" dirty="0">
                <a:solidFill>
                  <a:srgbClr val="002060"/>
                </a:solidFill>
              </a:rPr>
              <a:t>       Чл. 25а. (Нов – ДВ, бр. 42 от 2022 г., в сила от 7.06.2022 г.)            (1) Краен клиент може да изгради енергийни обекти за производство на електрическа енергия от възобновяеми източници върху покривни и фасадни конструкции на сгради, присъединени към електропреносната, електроразпределителна или затворена електроразпределителна мрежа и върху недвижими имоти към тях в урбанизирани територии, </a:t>
            </a:r>
            <a:r>
              <a:rPr lang="ru-RU" b="1" dirty="0">
                <a:solidFill>
                  <a:srgbClr val="002060"/>
                </a:solidFill>
              </a:rPr>
              <a:t>енергията от които ще се използва само за собствено потребление</a:t>
            </a:r>
            <a:r>
              <a:rPr lang="ru-RU" dirty="0">
                <a:solidFill>
                  <a:srgbClr val="002060"/>
                </a:solidFill>
              </a:rPr>
              <a:t>, като общата инсталирана мощност на енергийните обекти може да бъде до два пъти размера на предоставената мощност, но не повече от 5 MW.</a:t>
            </a:r>
          </a:p>
          <a:p>
            <a:pPr>
              <a:lnSpc>
                <a:spcPts val="2400"/>
              </a:lnSpc>
            </a:pPr>
            <a:r>
              <a:rPr lang="ru-RU" dirty="0">
                <a:solidFill>
                  <a:srgbClr val="002060"/>
                </a:solidFill>
              </a:rPr>
              <a:t>(2) В случаите по ал. 1 крайният клиент подава уведомление до оператора на електропреносната мрежа или до съответния оператор на електроразпределителна или затворена електроразпределителна мрежа.</a:t>
            </a:r>
          </a:p>
        </p:txBody>
      </p:sp>
    </p:spTree>
    <p:extLst>
      <p:ext uri="{BB962C8B-B14F-4D97-AF65-F5344CB8AC3E}">
        <p14:creationId xmlns:p14="http://schemas.microsoft.com/office/powerpoint/2010/main" val="3202524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7</a:t>
            </a:fld>
            <a:endParaRPr lang="en-US" altLang="en-US"/>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4"/>
            <a:ext cx="7921777" cy="849307"/>
          </a:xfrm>
        </p:spPr>
        <p:txBody>
          <a:bodyPr/>
          <a:lstStyle/>
          <a:p>
            <a:pPr algn="just" defTabSz="685800"/>
            <a:r>
              <a:rPr lang="ru-RU" altLang="en-US" sz="1800" dirty="0">
                <a:latin typeface="Arial" panose="020B0604020202020204" pitchFamily="34" charset="0"/>
                <a:ea typeface="Verdana" panose="020B0604030504040204" pitchFamily="34" charset="0"/>
                <a:cs typeface="Arial" panose="020B0604020202020204" pitchFamily="34" charset="0"/>
              </a:rPr>
              <a:t>ЗЕВИ - Допълнителни разпоредби</a:t>
            </a:r>
            <a:endParaRPr lang="bg-BG" sz="1800" dirty="0">
              <a:solidFill>
                <a:srgbClr val="002060"/>
              </a:solidFill>
            </a:endParaRPr>
          </a:p>
        </p:txBody>
      </p:sp>
      <p:sp>
        <p:nvSpPr>
          <p:cNvPr id="7" name="TextBox 6">
            <a:extLst>
              <a:ext uri="{FF2B5EF4-FFF2-40B4-BE49-F238E27FC236}">
                <a16:creationId xmlns:a16="http://schemas.microsoft.com/office/drawing/2014/main" id="{2E5F5D43-FF4B-46AD-9830-4B8EB6ADD748}"/>
              </a:ext>
            </a:extLst>
          </p:cNvPr>
          <p:cNvSpPr txBox="1"/>
          <p:nvPr/>
        </p:nvSpPr>
        <p:spPr>
          <a:xfrm>
            <a:off x="1006464" y="1442823"/>
            <a:ext cx="7419781" cy="397031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just" defTabSz="685800"/>
            <a:r>
              <a:rPr lang="bg-BG" dirty="0">
                <a:solidFill>
                  <a:srgbClr val="002060"/>
                </a:solidFill>
              </a:rPr>
              <a:t>       Чл. 18а. (1) Краен клиент може да стане потребител на собствена електрическа енергия от възобновяеми източници при условията на ал. 2 – 4</a:t>
            </a:r>
          </a:p>
          <a:p>
            <a:pPr algn="just" defTabSz="685800"/>
            <a:endParaRPr lang="bg-BG" dirty="0">
              <a:solidFill>
                <a:srgbClr val="002060"/>
              </a:solidFill>
            </a:endParaRPr>
          </a:p>
          <a:p>
            <a:pPr algn="just" defTabSz="685800"/>
            <a:endParaRPr lang="bg-BG" dirty="0">
              <a:solidFill>
                <a:srgbClr val="002060"/>
              </a:solidFill>
            </a:endParaRPr>
          </a:p>
          <a:p>
            <a:pPr algn="just" defTabSz="685800"/>
            <a:r>
              <a:rPr lang="en-US" dirty="0">
                <a:solidFill>
                  <a:srgbClr val="002060"/>
                </a:solidFill>
              </a:rPr>
              <a:t>§ 1.</a:t>
            </a:r>
            <a:r>
              <a:rPr lang="x-none" dirty="0">
                <a:solidFill>
                  <a:srgbClr val="002060"/>
                </a:solidFill>
              </a:rPr>
              <a:t>59. </a:t>
            </a:r>
            <a:r>
              <a:rPr lang="x-none" b="1" dirty="0">
                <a:solidFill>
                  <a:srgbClr val="002060"/>
                </a:solidFill>
              </a:rPr>
              <a:t>„Потребител на собствена електрическа енергия от възобновяеми източници“</a:t>
            </a:r>
            <a:r>
              <a:rPr lang="x-none" dirty="0">
                <a:solidFill>
                  <a:srgbClr val="002060"/>
                </a:solidFill>
              </a:rPr>
              <a:t> е краен клиент, извършващ дейност в свой имот, който произвежда електрическа енергия от възобновяеми източници за собствено потребление и който може да съхранява или продава произведената от него електрическа енергия от възобновяеми източници, при условие че за небитовите потребители на собствена електрическа енергия от възобновяеми източници тези дейности не представляват основната им търговска или професионална дейност.</a:t>
            </a:r>
            <a:endParaRPr lang="en-US" dirty="0">
              <a:solidFill>
                <a:srgbClr val="002060"/>
              </a:solidFill>
            </a:endParaRPr>
          </a:p>
        </p:txBody>
      </p:sp>
    </p:spTree>
    <p:extLst>
      <p:ext uri="{BB962C8B-B14F-4D97-AF65-F5344CB8AC3E}">
        <p14:creationId xmlns:p14="http://schemas.microsoft.com/office/powerpoint/2010/main" val="1636380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8</a:t>
            </a:fld>
            <a:endParaRPr lang="en-US" altLang="en-US"/>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4"/>
            <a:ext cx="7921777" cy="849307"/>
          </a:xfrm>
        </p:spPr>
        <p:txBody>
          <a:bodyPr/>
          <a:lstStyle/>
          <a:p>
            <a:pPr algn="just"/>
            <a:r>
              <a:rPr lang="bg-BG" altLang="en-US" sz="1800" dirty="0">
                <a:latin typeface="Arial" panose="020B0604020202020204" pitchFamily="34" charset="0"/>
                <a:ea typeface="Verdana" panose="020B0604030504040204" pitchFamily="34" charset="0"/>
                <a:cs typeface="Arial" panose="020B0604020202020204" pitchFamily="34" charset="0"/>
              </a:rPr>
              <a:t>ЗЕВИ</a:t>
            </a:r>
          </a:p>
        </p:txBody>
      </p:sp>
      <p:sp>
        <p:nvSpPr>
          <p:cNvPr id="7" name="TextBox 6">
            <a:extLst>
              <a:ext uri="{FF2B5EF4-FFF2-40B4-BE49-F238E27FC236}">
                <a16:creationId xmlns:a16="http://schemas.microsoft.com/office/drawing/2014/main" id="{2E5F5D43-FF4B-46AD-9830-4B8EB6ADD748}"/>
              </a:ext>
            </a:extLst>
          </p:cNvPr>
          <p:cNvSpPr txBox="1"/>
          <p:nvPr/>
        </p:nvSpPr>
        <p:spPr>
          <a:xfrm>
            <a:off x="321988" y="1177353"/>
            <a:ext cx="8606254" cy="5570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bg-BG" dirty="0">
                <a:solidFill>
                  <a:srgbClr val="002060"/>
                </a:solidFill>
              </a:rPr>
              <a:t>       Чл. 18б. (1) Крайните клиенти, включително битовите, може да участват в </a:t>
            </a:r>
            <a:r>
              <a:rPr lang="bg-BG" b="1" dirty="0">
                <a:solidFill>
                  <a:srgbClr val="002060"/>
                </a:solidFill>
              </a:rPr>
              <a:t>общност за възобновяема енергия</a:t>
            </a:r>
            <a:r>
              <a:rPr lang="bg-BG" dirty="0">
                <a:solidFill>
                  <a:srgbClr val="002060"/>
                </a:solidFill>
              </a:rPr>
              <a:t>, без да губят своите права или задължения като крайни клиенти и без да изпълняват необосновани или дискриминационни условия или процедури, които биха възпрепятствали участието им в общност за възобновяема енергия. При участие на предприятия тяхното участие не трябва да е свързано с основната им търговска или професионална дейност.</a:t>
            </a:r>
            <a:endParaRPr lang="en-US" dirty="0">
              <a:solidFill>
                <a:srgbClr val="002060"/>
              </a:solidFill>
            </a:endParaRPr>
          </a:p>
          <a:p>
            <a:r>
              <a:rPr lang="bg-BG" dirty="0">
                <a:solidFill>
                  <a:srgbClr val="002060"/>
                </a:solidFill>
              </a:rPr>
              <a:t>(2) Общностите за възобновяема енергия: </a:t>
            </a:r>
            <a:endParaRPr lang="en-US" dirty="0">
              <a:solidFill>
                <a:srgbClr val="002060"/>
              </a:solidFill>
            </a:endParaRPr>
          </a:p>
          <a:p>
            <a:r>
              <a:rPr lang="bg-BG" dirty="0">
                <a:solidFill>
                  <a:srgbClr val="002060"/>
                </a:solidFill>
              </a:rPr>
              <a:t>     1. може да </a:t>
            </a:r>
            <a:r>
              <a:rPr lang="bg-BG" b="1" dirty="0">
                <a:solidFill>
                  <a:srgbClr val="002060"/>
                </a:solidFill>
              </a:rPr>
              <a:t>произвеждат, потребяват, съхраняват и продават</a:t>
            </a:r>
            <a:r>
              <a:rPr lang="bg-BG" dirty="0">
                <a:solidFill>
                  <a:srgbClr val="002060"/>
                </a:solidFill>
              </a:rPr>
              <a:t> излишните количества  енергия от възобновяеми източници, като равнопоставен участник на пазарите на енергия, при определените в Закона за енергетиката условия, включително чрез споразумения за закупуване на електрическа енергия;</a:t>
            </a:r>
            <a:endParaRPr lang="en-US" dirty="0">
              <a:solidFill>
                <a:srgbClr val="002060"/>
              </a:solidFill>
            </a:endParaRPr>
          </a:p>
          <a:p>
            <a:r>
              <a:rPr lang="bg-BG" dirty="0">
                <a:solidFill>
                  <a:srgbClr val="002060"/>
                </a:solidFill>
              </a:rPr>
              <a:t>     2. може да </a:t>
            </a:r>
            <a:r>
              <a:rPr lang="bg-BG" b="1" dirty="0">
                <a:solidFill>
                  <a:srgbClr val="002060"/>
                </a:solidFill>
              </a:rPr>
              <a:t>споделят в рамките на общността </a:t>
            </a:r>
            <a:r>
              <a:rPr lang="bg-BG" dirty="0">
                <a:solidFill>
                  <a:srgbClr val="002060"/>
                </a:solidFill>
              </a:rPr>
              <a:t>за възобновяема енергия, енергията, произведена от инсталации, притежавани от общността за възобновяема енергия при зачитане на правата и задълженията на членовете на общността за възобновяема енергия като потребители; </a:t>
            </a:r>
            <a:endParaRPr lang="en-US" dirty="0">
              <a:solidFill>
                <a:srgbClr val="002060"/>
              </a:solidFill>
            </a:endParaRPr>
          </a:p>
          <a:p>
            <a:r>
              <a:rPr lang="bg-BG" dirty="0">
                <a:solidFill>
                  <a:srgbClr val="002060"/>
                </a:solidFill>
              </a:rPr>
              <a:t>3. </a:t>
            </a:r>
            <a:r>
              <a:rPr lang="bg-BG" b="1" dirty="0">
                <a:solidFill>
                  <a:srgbClr val="002060"/>
                </a:solidFill>
              </a:rPr>
              <a:t>имат достъп </a:t>
            </a:r>
            <a:r>
              <a:rPr lang="bg-BG" dirty="0">
                <a:solidFill>
                  <a:srgbClr val="002060"/>
                </a:solidFill>
              </a:rPr>
              <a:t>по недискриминационен начин </a:t>
            </a:r>
            <a:r>
              <a:rPr lang="bg-BG" b="1" dirty="0">
                <a:solidFill>
                  <a:srgbClr val="002060"/>
                </a:solidFill>
              </a:rPr>
              <a:t>до всички подходящи пазари </a:t>
            </a:r>
            <a:r>
              <a:rPr lang="bg-BG" dirty="0">
                <a:solidFill>
                  <a:srgbClr val="002060"/>
                </a:solidFill>
              </a:rPr>
              <a:t>на енергия.</a:t>
            </a:r>
            <a:endParaRPr lang="en-US" dirty="0">
              <a:solidFill>
                <a:srgbClr val="002060"/>
              </a:solidFill>
            </a:endParaRPr>
          </a:p>
          <a:p>
            <a:pPr algn="just" defTabSz="685800"/>
            <a:endParaRPr lang="ru-RU" sz="1400" dirty="0">
              <a:solidFill>
                <a:srgbClr val="000099"/>
              </a:solidFill>
            </a:endParaRPr>
          </a:p>
        </p:txBody>
      </p:sp>
    </p:spTree>
    <p:extLst>
      <p:ext uri="{BB962C8B-B14F-4D97-AF65-F5344CB8AC3E}">
        <p14:creationId xmlns:p14="http://schemas.microsoft.com/office/powerpoint/2010/main" val="2173134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9F8EA7C-B0B3-45EF-B03C-B140CA3088E8}" type="slidenum">
              <a:rPr lang="en-US" altLang="en-US" smtClean="0"/>
              <a:pPr>
                <a:defRPr/>
              </a:pPr>
              <a:t>9</a:t>
            </a:fld>
            <a:endParaRPr lang="en-US" altLang="en-US"/>
          </a:p>
        </p:txBody>
      </p:sp>
      <p:sp>
        <p:nvSpPr>
          <p:cNvPr id="5" name="Rectangle 2">
            <a:extLst>
              <a:ext uri="{FF2B5EF4-FFF2-40B4-BE49-F238E27FC236}">
                <a16:creationId xmlns:a16="http://schemas.microsoft.com/office/drawing/2014/main" id="{1DB37E39-8CFC-4EEA-A13A-AA4345942054}"/>
              </a:ext>
            </a:extLst>
          </p:cNvPr>
          <p:cNvSpPr>
            <a:spLocks noGrp="1" noChangeArrowheads="1"/>
          </p:cNvSpPr>
          <p:nvPr>
            <p:ph type="title"/>
          </p:nvPr>
        </p:nvSpPr>
        <p:spPr>
          <a:xfrm>
            <a:off x="1006465" y="507544"/>
            <a:ext cx="7921777" cy="849307"/>
          </a:xfrm>
        </p:spPr>
        <p:txBody>
          <a:bodyPr/>
          <a:lstStyle/>
          <a:p>
            <a:r>
              <a:rPr lang="ru-RU" altLang="en-US" sz="1800" dirty="0">
                <a:latin typeface="Arial" panose="020B0604020202020204" pitchFamily="34" charset="0"/>
                <a:ea typeface="Verdana" panose="020B0604030504040204" pitchFamily="34" charset="0"/>
                <a:cs typeface="Arial" panose="020B0604020202020204" pitchFamily="34" charset="0"/>
              </a:rPr>
              <a:t>ЗЕВИ - Допълнителни разпоредби</a:t>
            </a:r>
            <a:r>
              <a:rPr lang="bg-BG" sz="1800" dirty="0">
                <a:solidFill>
                  <a:srgbClr val="002060"/>
                </a:solidFill>
              </a:rPr>
              <a:t/>
            </a:r>
            <a:br>
              <a:rPr lang="bg-BG" sz="1800" dirty="0">
                <a:solidFill>
                  <a:srgbClr val="002060"/>
                </a:solidFill>
              </a:rPr>
            </a:br>
            <a:endParaRPr lang="bg-BG" altLang="en-US" sz="1800" dirty="0">
              <a:latin typeface="Arial" panose="020B0604020202020204" pitchFamily="34" charset="0"/>
              <a:ea typeface="Verdana" panose="020B0604030504040204" pitchFamily="34" charset="0"/>
              <a:cs typeface="Arial" panose="020B0604020202020204" pitchFamily="34" charset="0"/>
            </a:endParaRPr>
          </a:p>
        </p:txBody>
      </p:sp>
      <p:sp>
        <p:nvSpPr>
          <p:cNvPr id="7" name="TextBox 6">
            <a:extLst>
              <a:ext uri="{FF2B5EF4-FFF2-40B4-BE49-F238E27FC236}">
                <a16:creationId xmlns:a16="http://schemas.microsoft.com/office/drawing/2014/main" id="{2E5F5D43-FF4B-46AD-9830-4B8EB6ADD748}"/>
              </a:ext>
            </a:extLst>
          </p:cNvPr>
          <p:cNvSpPr txBox="1"/>
          <p:nvPr/>
        </p:nvSpPr>
        <p:spPr>
          <a:xfrm>
            <a:off x="776748" y="1442823"/>
            <a:ext cx="7826478" cy="424731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dirty="0">
                <a:solidFill>
                  <a:srgbClr val="002060"/>
                </a:solidFill>
              </a:rPr>
              <a:t>§ 1. </a:t>
            </a:r>
            <a:r>
              <a:rPr lang="x-none" dirty="0">
                <a:solidFill>
                  <a:srgbClr val="002060"/>
                </a:solidFill>
              </a:rPr>
              <a:t>56. </a:t>
            </a:r>
            <a:r>
              <a:rPr lang="x-none" b="1" dirty="0">
                <a:solidFill>
                  <a:srgbClr val="002060"/>
                </a:solidFill>
              </a:rPr>
              <a:t>„Общност за възобновяема енергия“ </a:t>
            </a:r>
            <a:r>
              <a:rPr lang="x-none" dirty="0">
                <a:solidFill>
                  <a:srgbClr val="002060"/>
                </a:solidFill>
              </a:rPr>
              <a:t>е субект без ограничение на правнo- организационната форма, който:</a:t>
            </a:r>
            <a:endParaRPr lang="bg-BG" dirty="0">
              <a:solidFill>
                <a:srgbClr val="002060"/>
              </a:solidFill>
            </a:endParaRPr>
          </a:p>
          <a:p>
            <a:endParaRPr lang="en-US" dirty="0">
              <a:solidFill>
                <a:srgbClr val="002060"/>
              </a:solidFill>
            </a:endParaRPr>
          </a:p>
          <a:p>
            <a:r>
              <a:rPr lang="x-none" dirty="0">
                <a:solidFill>
                  <a:srgbClr val="002060"/>
                </a:solidFill>
              </a:rPr>
              <a:t>а) се основава на </a:t>
            </a:r>
            <a:r>
              <a:rPr lang="x-none" b="1" dirty="0">
                <a:solidFill>
                  <a:srgbClr val="002060"/>
                </a:solidFill>
              </a:rPr>
              <a:t>открито и доброволно участие</a:t>
            </a:r>
            <a:r>
              <a:rPr lang="x-none" dirty="0">
                <a:solidFill>
                  <a:srgbClr val="002060"/>
                </a:solidFill>
              </a:rPr>
              <a:t>, независим е и е ефективно контролиран от акционерите, съдружниците или членовете му;</a:t>
            </a:r>
            <a:endParaRPr lang="en-US" dirty="0">
              <a:solidFill>
                <a:srgbClr val="002060"/>
              </a:solidFill>
            </a:endParaRPr>
          </a:p>
          <a:p>
            <a:r>
              <a:rPr lang="x-none" dirty="0">
                <a:solidFill>
                  <a:srgbClr val="002060"/>
                </a:solidFill>
              </a:rPr>
              <a:t>б) </a:t>
            </a:r>
            <a:r>
              <a:rPr lang="bg-BG" dirty="0">
                <a:solidFill>
                  <a:srgbClr val="002060"/>
                </a:solidFill>
              </a:rPr>
              <a:t>притежава и управлява разположени в рамките на урбанизирана територия инсталация/инсталации за производство на енергия от възобновяеми източници и обекти, в които акционерите, съдружниците или </a:t>
            </a:r>
            <a:r>
              <a:rPr lang="bg-BG" b="1" dirty="0">
                <a:solidFill>
                  <a:srgbClr val="002060"/>
                </a:solidFill>
              </a:rPr>
              <a:t>членовете му потребяват произведената енергия</a:t>
            </a:r>
            <a:r>
              <a:rPr lang="bg-BG" dirty="0">
                <a:solidFill>
                  <a:srgbClr val="002060"/>
                </a:solidFill>
              </a:rPr>
              <a:t>;</a:t>
            </a:r>
            <a:endParaRPr lang="en-US" dirty="0">
              <a:solidFill>
                <a:srgbClr val="002060"/>
              </a:solidFill>
            </a:endParaRPr>
          </a:p>
          <a:p>
            <a:r>
              <a:rPr lang="bg-BG" dirty="0">
                <a:solidFill>
                  <a:srgbClr val="002060"/>
                </a:solidFill>
              </a:rPr>
              <a:t>в) се състои от акционери, съдружници или членове, които са </a:t>
            </a:r>
            <a:r>
              <a:rPr lang="bg-BG" b="1" dirty="0">
                <a:solidFill>
                  <a:srgbClr val="002060"/>
                </a:solidFill>
              </a:rPr>
              <a:t>физически лица, малки и средни предприятия или общини</a:t>
            </a:r>
            <a:r>
              <a:rPr lang="bg-BG" dirty="0">
                <a:solidFill>
                  <a:srgbClr val="002060"/>
                </a:solidFill>
              </a:rPr>
              <a:t>; </a:t>
            </a:r>
            <a:endParaRPr lang="en-US" dirty="0">
              <a:solidFill>
                <a:srgbClr val="002060"/>
              </a:solidFill>
            </a:endParaRPr>
          </a:p>
          <a:p>
            <a:r>
              <a:rPr lang="bg-BG" dirty="0">
                <a:solidFill>
                  <a:srgbClr val="002060"/>
                </a:solidFill>
              </a:rPr>
              <a:t>г) има основна цел да осигурява на своите акционери, съдружници или членове, или на районите, в които оперира, не толкова финансови, колкото </a:t>
            </a:r>
            <a:r>
              <a:rPr lang="bg-BG" b="1" dirty="0">
                <a:solidFill>
                  <a:srgbClr val="002060"/>
                </a:solidFill>
              </a:rPr>
              <a:t>екологични, икономически или социални ползи</a:t>
            </a:r>
            <a:r>
              <a:rPr lang="x-none" dirty="0">
                <a:solidFill>
                  <a:srgbClr val="002060"/>
                </a:solidFill>
              </a:rPr>
              <a:t>.</a:t>
            </a:r>
            <a:endParaRPr lang="ru-RU" dirty="0">
              <a:solidFill>
                <a:srgbClr val="002060"/>
              </a:solidFill>
            </a:endParaRPr>
          </a:p>
        </p:txBody>
      </p:sp>
    </p:spTree>
    <p:extLst>
      <p:ext uri="{BB962C8B-B14F-4D97-AF65-F5344CB8AC3E}">
        <p14:creationId xmlns:p14="http://schemas.microsoft.com/office/powerpoint/2010/main" val="1980285858"/>
      </p:ext>
    </p:extLst>
  </p:cSld>
  <p:clrMapOvr>
    <a:masterClrMapping/>
  </p:clrMapOvr>
</p:sld>
</file>

<file path=ppt/theme/theme1.xml><?xml version="1.0" encoding="utf-8"?>
<a:theme xmlns:a="http://schemas.openxmlformats.org/drawingml/2006/main" name="АЕЕ">
  <a:themeElements>
    <a:clrScheme name="АЕЕ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АЕ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АЕЕ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АЕЕ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АЕЕ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АЕЕ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АЕЕ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АЕЕ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АЕЕ">
  <a:themeElements>
    <a:clrScheme name="АЕЕ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АЕ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АЕЕ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АЕЕ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АЕЕ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АЕЕ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АЕЕ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АЕЕ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АЕЕ">
  <a:themeElements>
    <a:clrScheme name="АЕЕ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АЕ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АЕЕ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АЕЕ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АЕЕ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АЕЕ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АЕЕ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АЕЕ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АЕЕ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6180</TotalTime>
  <Words>4631</Words>
  <Application>Microsoft Office PowerPoint</Application>
  <PresentationFormat>On-screen Show (4:3)</PresentationFormat>
  <Paragraphs>525</Paragraphs>
  <Slides>34</Slides>
  <Notes>14</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34</vt:i4>
      </vt:variant>
    </vt:vector>
  </HeadingPairs>
  <TitlesOfParts>
    <vt:vector size="48" baseType="lpstr">
      <vt:lpstr>Arial</vt:lpstr>
      <vt:lpstr>ArialBG</vt:lpstr>
      <vt:lpstr>Calibri</vt:lpstr>
      <vt:lpstr>Courier New</vt:lpstr>
      <vt:lpstr>Fira Sans Extra Condensed Medium</vt:lpstr>
      <vt:lpstr>Fira Sans Extra Condensed SemiBold</vt:lpstr>
      <vt:lpstr>Garamond</vt:lpstr>
      <vt:lpstr>Roboto</vt:lpstr>
      <vt:lpstr>Times New Roman</vt:lpstr>
      <vt:lpstr>Verdana</vt:lpstr>
      <vt:lpstr>Wingdings</vt:lpstr>
      <vt:lpstr>АЕЕ</vt:lpstr>
      <vt:lpstr>1_АЕЕ</vt:lpstr>
      <vt:lpstr>6_АЕЕ</vt:lpstr>
      <vt:lpstr>PowerPoint Presentation</vt:lpstr>
      <vt:lpstr>ЗАКОН за енергията от възобновяеми източници (ЗЕВИ)</vt:lpstr>
      <vt:lpstr>ЗЕВИ</vt:lpstr>
      <vt:lpstr>ЗЕВИ</vt:lpstr>
      <vt:lpstr>ЗЕВИ</vt:lpstr>
      <vt:lpstr>ВЕИ за собствено потребление</vt:lpstr>
      <vt:lpstr>ЗЕВИ - Допълнителни разпоредби</vt:lpstr>
      <vt:lpstr>ЗЕВИ</vt:lpstr>
      <vt:lpstr>ЗЕВИ - Допълнителни разпоредби </vt:lpstr>
      <vt:lpstr>Закон за енергията от възобновяеми източници ДВ бр. 86 от 13.10.2023 г.</vt:lpstr>
      <vt:lpstr>ЗЕВИ</vt:lpstr>
      <vt:lpstr>ЗЕВИ</vt:lpstr>
      <vt:lpstr>ЗЕВИ</vt:lpstr>
      <vt:lpstr>Информационна форма за изпълнение на общинска програма за насърчаване използването на ЕВИ</vt:lpstr>
      <vt:lpstr>Крайни клиенти по чл. 18А от ЗЕВИ – въведени в експлоатация инсталации за производство на електрическа енергия</vt:lpstr>
      <vt:lpstr>Мерки, съгласно чл. 10, ал. 1 от ЗЕВИ</vt:lpstr>
      <vt:lpstr>ЗАКОН  за енергийната ефективност (ЗЕЕ)</vt:lpstr>
      <vt:lpstr>ЗАКОН  за  ЕЕ</vt:lpstr>
      <vt:lpstr>ЗАКОН  за  ЕЕ</vt:lpstr>
      <vt:lpstr>ЗАКОН  за  ЕЕ</vt:lpstr>
      <vt:lpstr>ЗАКОН  за  ЕЕ</vt:lpstr>
      <vt:lpstr>ЗАКОН  за  ЕЕ</vt:lpstr>
      <vt:lpstr>Преглед на Националния сграден фонд   </vt:lpstr>
      <vt:lpstr>Преглед на националния сграден фонд</vt:lpstr>
      <vt:lpstr>РЕШЕНИЕ  и  ПОЛЗИ</vt:lpstr>
      <vt:lpstr>СРОКОВЕ НА ВАЛИДНОСТ НА СЕРТИФИКАТА ЗА  ЕНЕРГИЙНИ ХАРАКТЕРИСТИКИ НА СГРАДА В ЕКСПЛОАТАЦИЯ</vt:lpstr>
      <vt:lpstr>Данни от годишните отчети по ЗЕЕ </vt:lpstr>
      <vt:lpstr>СПРАВКА от ИС на АУЕР</vt:lpstr>
      <vt:lpstr>СПРАВКА от ИС на АУЕР</vt:lpstr>
      <vt:lpstr>СПРАВКА от ИС на АУЕР:</vt:lpstr>
      <vt:lpstr>СПРАВКА от информационната система  на АУЕР</vt:lpstr>
      <vt:lpstr>СПРАВКА от ИС на АУЕР за производството на ел. енергия по общини и видове ВИ в област Смолян за 2023 г. В област Смолян, през 2023г. са произведени  194 423 MWh електрическа енергия.</vt:lpstr>
      <vt:lpstr>РЕГИСТРИРАЙТЕ СЕ ЗА НАШИТЕ НОВИНИ!</vt:lpstr>
      <vt:lpstr>БЛАГОДАРЯ ЗА ВНИМАНИЕТО!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Miroslav Kulevski</dc:creator>
  <cp:lastModifiedBy>desktop</cp:lastModifiedBy>
  <cp:revision>372</cp:revision>
  <dcterms:created xsi:type="dcterms:W3CDTF">2019-08-18T11:31:25Z</dcterms:created>
  <dcterms:modified xsi:type="dcterms:W3CDTF">2024-02-28T12:36:44Z</dcterms:modified>
</cp:coreProperties>
</file>